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8"/>
  </p:notesMasterIdLst>
  <p:sldIdLst>
    <p:sldId id="256" r:id="rId2"/>
    <p:sldId id="351" r:id="rId3"/>
    <p:sldId id="352" r:id="rId4"/>
    <p:sldId id="354" r:id="rId5"/>
    <p:sldId id="353" r:id="rId6"/>
    <p:sldId id="355" r:id="rId7"/>
    <p:sldId id="356" r:id="rId8"/>
    <p:sldId id="357" r:id="rId9"/>
    <p:sldId id="358" r:id="rId10"/>
    <p:sldId id="359" r:id="rId11"/>
    <p:sldId id="362" r:id="rId12"/>
    <p:sldId id="374" r:id="rId13"/>
    <p:sldId id="363" r:id="rId14"/>
    <p:sldId id="360" r:id="rId15"/>
    <p:sldId id="364" r:id="rId16"/>
    <p:sldId id="365" r:id="rId17"/>
    <p:sldId id="366" r:id="rId18"/>
    <p:sldId id="375" r:id="rId19"/>
    <p:sldId id="373" r:id="rId20"/>
    <p:sldId id="367" r:id="rId21"/>
    <p:sldId id="369" r:id="rId22"/>
    <p:sldId id="372" r:id="rId23"/>
    <p:sldId id="370" r:id="rId24"/>
    <p:sldId id="371" r:id="rId25"/>
    <p:sldId id="376" r:id="rId26"/>
    <p:sldId id="368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C7F"/>
    <a:srgbClr val="6294A0"/>
    <a:srgbClr val="660175"/>
    <a:srgbClr val="FC4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9791" autoAdjust="0"/>
  </p:normalViewPr>
  <p:slideViewPr>
    <p:cSldViewPr snapToGrid="0" snapToObjects="1">
      <p:cViewPr varScale="1">
        <p:scale>
          <a:sx n="124" d="100"/>
          <a:sy n="124" d="100"/>
        </p:scale>
        <p:origin x="168" y="7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74DF7-DA8A-8A45-B189-081F6D04C32B}" type="datetimeFigureOut">
              <a:rPr lang="en-US" smtClean="0"/>
              <a:t>7/4/22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B3740-1AEC-194F-A064-13762167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4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32077"/>
            <a:ext cx="7772400" cy="5646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01387"/>
            <a:ext cx="7772400" cy="34166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umi.jpg"/>
          <p:cNvPicPr>
            <a:picLocks noChangeAspect="1"/>
          </p:cNvPicPr>
          <p:nvPr userDrawn="1"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02" y="613603"/>
            <a:ext cx="4899501" cy="37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56" y="3600450"/>
            <a:ext cx="8601024" cy="425054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056" y="4025503"/>
            <a:ext cx="8601024" cy="60364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8794"/>
            <a:ext cx="8229600" cy="637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Hello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3223"/>
            <a:ext cx="8229600" cy="363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D93A-89D4-ED47-B981-374612F56AA3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02A9-73EB-654D-AC73-EDCF42FEF2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chemeClr val="accent1">
              <a:lumMod val="60000"/>
              <a:lumOff val="40000"/>
            </a:schemeClr>
          </a:solidFill>
          <a:latin typeface="Gill Sans Ligh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Gill Sans Ligh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kri_stfc_0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0"/>
          <a:stretch/>
        </p:blipFill>
        <p:spPr>
          <a:xfrm>
            <a:off x="2317" y="3974783"/>
            <a:ext cx="2901696" cy="1168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470" y="1195875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GB" dirty="0"/>
              <a:t>Constraining the KS </a:t>
            </a:r>
            <a:r>
              <a:rPr lang="en-GB" dirty="0" err="1"/>
              <a:t>Axiverse</a:t>
            </a:r>
            <a:r>
              <a:rPr lang="en-GB" dirty="0"/>
              <a:t> with Astrophysics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2736"/>
            <a:ext cx="6400800" cy="1314450"/>
          </a:xfrm>
        </p:spPr>
        <p:txBody>
          <a:bodyPr>
            <a:normAutofit/>
          </a:bodyPr>
          <a:lstStyle/>
          <a:p>
            <a:r>
              <a:rPr lang="en-US" dirty="0"/>
              <a:t>David J. E. Marsh</a:t>
            </a:r>
          </a:p>
          <a:p>
            <a:r>
              <a:rPr lang="en-US" dirty="0" err="1"/>
              <a:t>StringPheno</a:t>
            </a:r>
            <a:r>
              <a:rPr lang="en-US" dirty="0"/>
              <a:t> 2022, Liverpool</a:t>
            </a:r>
          </a:p>
        </p:txBody>
      </p:sp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40" y="3974784"/>
            <a:ext cx="1534260" cy="11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90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9D61-8D0E-0B36-6C11-611E42A8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Beyond </a:t>
            </a:r>
            <a:r>
              <a:rPr lang="en-US" dirty="0" err="1"/>
              <a:t>Superradiance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86B46-7FE1-D4C4-7FCA-78E9EB7199D3}"/>
              </a:ext>
            </a:extLst>
          </p:cNvPr>
          <p:cNvSpPr txBox="1"/>
          <p:nvPr/>
        </p:nvSpPr>
        <p:spPr>
          <a:xfrm>
            <a:off x="762000" y="1279088"/>
            <a:ext cx="73553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Why </a:t>
            </a:r>
            <a:r>
              <a:rPr lang="en-US" dirty="0" err="1">
                <a:solidFill>
                  <a:srgbClr val="FF0000"/>
                </a:solidFill>
                <a:latin typeface="Gill Sans Light"/>
                <a:cs typeface="Gill Sans Light"/>
              </a:rPr>
              <a:t>superrradiance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?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Vacuum process, no cosmological assumptions. Only need the axion potential.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Why go further?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Large h11, and moduli space away from Kahler cone tip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 larger volume  lower decay constants 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superradiance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 shuts off.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  <a:sym typeface="Wingdings" pitchFamily="2" charset="2"/>
              </a:rPr>
              <a:t>What observables will be best?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Ideally vacuum processes, cosmology independent, exploit massless fields.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  <a:sym typeface="Wingdings" pitchFamily="2" charset="2"/>
              </a:rPr>
              <a:t>What is a bad observable?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Unfortunately, axion DM from realignment: too many cosmological assumptions. See, however, </a:t>
            </a:r>
            <a:r>
              <a:rPr lang="en-US" dirty="0" err="1">
                <a:solidFill>
                  <a:schemeClr val="accent4"/>
                </a:solidFill>
                <a:latin typeface="Gill Sans Light"/>
                <a:cs typeface="Gill Sans Light"/>
                <a:sym typeface="Wingdings" pitchFamily="2" charset="2"/>
              </a:rPr>
              <a:t>Cicoli</a:t>
            </a:r>
            <a:r>
              <a:rPr lang="en-US" dirty="0">
                <a:solidFill>
                  <a:schemeClr val="accent4"/>
                </a:solidFill>
                <a:latin typeface="Gill Sans Light"/>
                <a:cs typeface="Gill Sans Light"/>
                <a:sym typeface="Wingdings" pitchFamily="2" charset="2"/>
              </a:rPr>
              <a:t> talk; Bauer, DJEM et al (2020) [and bonus slides].</a:t>
            </a:r>
            <a:endParaRPr lang="en-US" dirty="0">
              <a:solidFill>
                <a:schemeClr val="accent4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567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CBD872-D04F-6465-9813-A5CF2E711334}"/>
              </a:ext>
            </a:extLst>
          </p:cNvPr>
          <p:cNvGrpSpPr/>
          <p:nvPr/>
        </p:nvGrpSpPr>
        <p:grpSpPr>
          <a:xfrm>
            <a:off x="-40105" y="403964"/>
            <a:ext cx="8845502" cy="4695740"/>
            <a:chOff x="-40105" y="403964"/>
            <a:chExt cx="8845502" cy="46957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F78927-1DF5-7EDB-4484-93B0431F1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868" y="773671"/>
              <a:ext cx="6096000" cy="410648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5E1DF4-B204-10C9-5933-57827B50A940}"/>
                </a:ext>
              </a:extLst>
            </p:cNvPr>
            <p:cNvSpPr txBox="1"/>
            <p:nvPr/>
          </p:nvSpPr>
          <p:spPr>
            <a:xfrm>
              <a:off x="5561454" y="403964"/>
              <a:ext cx="32439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4"/>
                  </a:solidFill>
                  <a:latin typeface="Gill Sans Light"/>
                  <a:cs typeface="Gill Sans Light"/>
                </a:rPr>
                <a:t>Fig: Ciaran O’Hare, </a:t>
              </a:r>
              <a:r>
                <a:rPr lang="en-US" sz="1400" dirty="0" err="1">
                  <a:solidFill>
                    <a:schemeClr val="accent4"/>
                  </a:solidFill>
                  <a:latin typeface="Gill Sans Light"/>
                  <a:cs typeface="Gill Sans Light"/>
                </a:rPr>
                <a:t>AxionLimits</a:t>
              </a:r>
              <a:r>
                <a:rPr lang="en-US" sz="1400" dirty="0">
                  <a:solidFill>
                    <a:schemeClr val="accent4"/>
                  </a:solidFill>
                  <a:latin typeface="Gill Sans Light"/>
                  <a:cs typeface="Gill Sans Light"/>
                </a:rPr>
                <a:t> </a:t>
              </a:r>
              <a:r>
                <a:rPr lang="en-US" sz="1400" dirty="0" err="1">
                  <a:solidFill>
                    <a:schemeClr val="accent4"/>
                  </a:solidFill>
                  <a:latin typeface="Gill Sans Light"/>
                  <a:cs typeface="Gill Sans Light"/>
                </a:rPr>
                <a:t>github</a:t>
              </a:r>
              <a:endParaRPr lang="en-US" sz="1400" dirty="0">
                <a:solidFill>
                  <a:schemeClr val="accent4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52FDD5-E140-CE4C-DA95-3DB9D79DB4E3}"/>
                </a:ext>
              </a:extLst>
            </p:cNvPr>
            <p:cNvSpPr txBox="1"/>
            <p:nvPr/>
          </p:nvSpPr>
          <p:spPr>
            <a:xfrm>
              <a:off x="-40105" y="4791927"/>
              <a:ext cx="79809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Global fits and computations for many observables: GAMBIT collaboration (</a:t>
              </a:r>
              <a:r>
                <a:rPr lang="en-US" sz="1400" dirty="0" err="1">
                  <a:solidFill>
                    <a:srgbClr val="FF0000"/>
                  </a:solidFill>
                  <a:latin typeface="Gill Sans Light"/>
                  <a:cs typeface="Gill Sans Light"/>
                </a:rPr>
                <a:t>Seb</a:t>
              </a:r>
              <a:r>
                <a:rPr lang="en-US" sz="1400" dirty="0">
                  <a:solidFill>
                    <a:srgbClr val="FF0000"/>
                  </a:solidFill>
                  <a:latin typeface="Gill Sans Light"/>
                  <a:cs typeface="Gill Sans Light"/>
                </a:rPr>
                <a:t> Hoof</a:t>
              </a:r>
              <a:r>
                <a:rPr lang="en-US" sz="14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)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B6CF0C7A-25F8-1483-BE0C-288811D5E4E9}"/>
              </a:ext>
            </a:extLst>
          </p:cNvPr>
          <p:cNvSpPr txBox="1">
            <a:spLocks/>
          </p:cNvSpPr>
          <p:nvPr/>
        </p:nvSpPr>
        <p:spPr>
          <a:xfrm>
            <a:off x="457200" y="238794"/>
            <a:ext cx="8229600" cy="637847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/>
              <a:t>Axion Renaissance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889AF6-96C7-B35B-557B-3FB99B0BBC07}"/>
              </a:ext>
            </a:extLst>
          </p:cNvPr>
          <p:cNvSpPr txBox="1"/>
          <p:nvPr/>
        </p:nvSpPr>
        <p:spPr>
          <a:xfrm>
            <a:off x="7351868" y="2013696"/>
            <a:ext cx="165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Similar story for other axion coupling</a:t>
            </a:r>
          </a:p>
        </p:txBody>
      </p:sp>
    </p:spTree>
    <p:extLst>
      <p:ext uri="{BB962C8B-B14F-4D97-AF65-F5344CB8AC3E}">
        <p14:creationId xmlns:p14="http://schemas.microsoft.com/office/powerpoint/2010/main" val="80807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A1AE9-AF87-D45B-A1E9-E26267490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58" y="783440"/>
            <a:ext cx="6088877" cy="4101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5E1DF4-B204-10C9-5933-57827B50A940}"/>
              </a:ext>
            </a:extLst>
          </p:cNvPr>
          <p:cNvSpPr txBox="1"/>
          <p:nvPr/>
        </p:nvSpPr>
        <p:spPr>
          <a:xfrm>
            <a:off x="5561454" y="403964"/>
            <a:ext cx="3243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Fig: Ciaran O’Hare, 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AxionLimits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 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github</a:t>
            </a:r>
            <a:endParaRPr lang="en-US" sz="1400" dirty="0">
              <a:solidFill>
                <a:schemeClr val="accent4"/>
              </a:solidFill>
              <a:latin typeface="Gill Sans Light"/>
              <a:cs typeface="Gill Sans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52FDD5-E140-CE4C-DA95-3DB9D79DB4E3}"/>
              </a:ext>
            </a:extLst>
          </p:cNvPr>
          <p:cNvSpPr txBox="1"/>
          <p:nvPr/>
        </p:nvSpPr>
        <p:spPr>
          <a:xfrm>
            <a:off x="-40105" y="4791927"/>
            <a:ext cx="7980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ill Sans Light"/>
                <a:cs typeface="Gill Sans Light"/>
              </a:rPr>
              <a:t>… but I’m not going to talk about axion DM today.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CF0C7A-25F8-1483-BE0C-288811D5E4E9}"/>
              </a:ext>
            </a:extLst>
          </p:cNvPr>
          <p:cNvSpPr txBox="1">
            <a:spLocks/>
          </p:cNvSpPr>
          <p:nvPr/>
        </p:nvSpPr>
        <p:spPr>
          <a:xfrm>
            <a:off x="457200" y="238794"/>
            <a:ext cx="8229600" cy="637847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/>
              <a:t>Axion Renaissance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D1B5CC-0C58-8E9D-729E-B7A8216F635D}"/>
              </a:ext>
            </a:extLst>
          </p:cNvPr>
          <p:cNvSpPr txBox="1"/>
          <p:nvPr/>
        </p:nvSpPr>
        <p:spPr>
          <a:xfrm>
            <a:off x="7351868" y="2013696"/>
            <a:ext cx="165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Similar story for other axion coupling</a:t>
            </a:r>
          </a:p>
        </p:txBody>
      </p:sp>
    </p:spTree>
    <p:extLst>
      <p:ext uri="{BB962C8B-B14F-4D97-AF65-F5344CB8AC3E}">
        <p14:creationId xmlns:p14="http://schemas.microsoft.com/office/powerpoint/2010/main" val="109277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9E3474B-7016-5389-71C4-9ECF0313C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255" y="1697591"/>
            <a:ext cx="3639452" cy="2349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D0525-0119-8131-D517-4EFEA74A4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Visible Sector Couplings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04FBE-786C-F5FE-29D5-EDC63EF50DF0}"/>
              </a:ext>
            </a:extLst>
          </p:cNvPr>
          <p:cNvSpPr txBox="1"/>
          <p:nvPr/>
        </p:nvSpPr>
        <p:spPr>
          <a:xfrm>
            <a:off x="5815262" y="320986"/>
            <a:ext cx="314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“PQ 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Axiverse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”: 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Demirtas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 et al (2021)</a:t>
            </a:r>
          </a:p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See talk by Jakob Moritz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4D04D7-A53C-B0CE-42FB-B2007921B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3882" y="4209688"/>
            <a:ext cx="928723" cy="771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C09916-F053-9532-DA08-F35C5EADEE32}"/>
              </a:ext>
            </a:extLst>
          </p:cNvPr>
          <p:cNvSpPr txBox="1"/>
          <p:nvPr/>
        </p:nvSpPr>
        <p:spPr>
          <a:xfrm>
            <a:off x="382773" y="1023794"/>
            <a:ext cx="4805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Choose divisor for QCD. Dilate V until divisor volume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ymbol" pitchFamily="2" charset="2"/>
                <a:cs typeface="Gill Sans Light"/>
              </a:rPr>
              <a:t>a</a:t>
            </a:r>
            <a:r>
              <a:rPr lang="en-US" baseline="-25000" dirty="0" err="1">
                <a:solidFill>
                  <a:srgbClr val="000000"/>
                </a:solidFill>
                <a:latin typeface="Gill Sans Light"/>
                <a:cs typeface="Gill Sans Light"/>
              </a:rPr>
              <a:t>QCD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. Demand geometric.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Axion masses and f’s by using hierarchy of instanton scales +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Kähler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metric.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Strong-CP: </a:t>
            </a:r>
            <a:r>
              <a:rPr lang="en-US" dirty="0" err="1">
                <a:solidFill>
                  <a:srgbClr val="000000"/>
                </a:solidFill>
                <a:latin typeface="Symbol" pitchFamily="2" charset="2"/>
                <a:cs typeface="Gill Sans Light"/>
              </a:rPr>
              <a:t>S</a:t>
            </a:r>
            <a:r>
              <a:rPr lang="en-US" baseline="-25000" dirty="0" err="1">
                <a:solidFill>
                  <a:srgbClr val="000000"/>
                </a:solidFill>
                <a:latin typeface="Gill Sans Light"/>
                <a:cs typeface="Gill Sans Light"/>
              </a:rPr>
              <a:t>i</a:t>
            </a:r>
            <a:r>
              <a:rPr lang="en-US" dirty="0" err="1">
                <a:solidFill>
                  <a:srgbClr val="000000"/>
                </a:solidFill>
                <a:latin typeface="Symbol" pitchFamily="2" charset="2"/>
                <a:cs typeface="Gill Sans Light"/>
              </a:rPr>
              <a:t>q</a:t>
            </a:r>
            <a:r>
              <a:rPr lang="en-US" baseline="-25000" dirty="0" err="1">
                <a:solidFill>
                  <a:srgbClr val="000000"/>
                </a:solidFill>
                <a:latin typeface="Gill Sans Light"/>
                <a:cs typeface="Gill Sans Light"/>
              </a:rPr>
              <a:t>i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in front of CS must be small.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Assuming a GUT you can find g</a:t>
            </a:r>
            <a:r>
              <a:rPr lang="en-US" baseline="-25000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a</a:t>
            </a:r>
            <a:r>
              <a:rPr lang="en-US" baseline="-25000" dirty="0">
                <a:solidFill>
                  <a:srgbClr val="000000"/>
                </a:solidFill>
                <a:latin typeface="Symbol" pitchFamily="2" charset="2"/>
                <a:cs typeface="Gill Sans Light"/>
                <a:sym typeface="Wingdings" pitchFamily="2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: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86C20A-93C0-765D-45E2-9486F3729D23}"/>
              </a:ext>
            </a:extLst>
          </p:cNvPr>
          <p:cNvGrpSpPr/>
          <p:nvPr/>
        </p:nvGrpSpPr>
        <p:grpSpPr>
          <a:xfrm>
            <a:off x="556761" y="2862279"/>
            <a:ext cx="4457700" cy="805369"/>
            <a:chOff x="556761" y="3078034"/>
            <a:chExt cx="4457700" cy="8053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931F6A-1D3F-E4D3-FB3E-7605BBCA5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761" y="3078034"/>
              <a:ext cx="4457700" cy="5969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868368-80F6-CE94-E746-6FCFAF4B5E03}"/>
                </a:ext>
              </a:extLst>
            </p:cNvPr>
            <p:cNvSpPr txBox="1"/>
            <p:nvPr/>
          </p:nvSpPr>
          <p:spPr>
            <a:xfrm>
              <a:off x="1777430" y="3575626"/>
              <a:ext cx="1510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/>
                  </a:solidFill>
                  <a:latin typeface="Gill Sans Light"/>
                  <a:cs typeface="Gill Sans Light"/>
                </a:rPr>
                <a:t>(</a:t>
              </a:r>
              <a:r>
                <a:rPr lang="en-US" sz="1400" dirty="0" err="1">
                  <a:solidFill>
                    <a:schemeClr val="bg2"/>
                  </a:solidFill>
                  <a:latin typeface="Gill Sans Light"/>
                  <a:cs typeface="Gill Sans Light"/>
                </a:rPr>
                <a:t>ci’s</a:t>
              </a:r>
              <a:r>
                <a:rPr lang="en-US" sz="1400" dirty="0">
                  <a:solidFill>
                    <a:schemeClr val="bg2"/>
                  </a:solidFill>
                  <a:latin typeface="Gill Sans Light"/>
                  <a:cs typeface="Gill Sans Light"/>
                </a:rPr>
                <a:t> known)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F22F5D-99E8-08C7-554B-BD90FFEA26C0}"/>
              </a:ext>
            </a:extLst>
          </p:cNvPr>
          <p:cNvGrpSpPr/>
          <p:nvPr/>
        </p:nvGrpSpPr>
        <p:grpSpPr>
          <a:xfrm>
            <a:off x="259485" y="3751890"/>
            <a:ext cx="4389143" cy="923330"/>
            <a:chOff x="259485" y="3751890"/>
            <a:chExt cx="4389143" cy="9233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50B88F-FFFB-13BC-E79D-047F8506DC8D}"/>
                </a:ext>
              </a:extLst>
            </p:cNvPr>
            <p:cNvSpPr txBox="1"/>
            <p:nvPr/>
          </p:nvSpPr>
          <p:spPr>
            <a:xfrm>
              <a:off x="259485" y="3751890"/>
              <a:ext cx="23141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Gill Sans Light"/>
                  <a:cs typeface="Gill Sans Light"/>
                </a:rPr>
                <a:t>Effective axion-photon coupling for massless linear combination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9CDF22-38B9-F163-05F2-C83C54E13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128" y="3886675"/>
              <a:ext cx="2095500" cy="7747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D136A3-96C6-C2CF-3917-CB5E74EDA67B}"/>
              </a:ext>
            </a:extLst>
          </p:cNvPr>
          <p:cNvGrpSpPr/>
          <p:nvPr/>
        </p:nvGrpSpPr>
        <p:grpSpPr>
          <a:xfrm>
            <a:off x="6061752" y="3434076"/>
            <a:ext cx="2917739" cy="995366"/>
            <a:chOff x="6041204" y="3125856"/>
            <a:chExt cx="2917739" cy="99536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AA5C0F-0DFC-BC93-71A9-E287A6888564}"/>
                </a:ext>
              </a:extLst>
            </p:cNvPr>
            <p:cNvSpPr txBox="1"/>
            <p:nvPr/>
          </p:nvSpPr>
          <p:spPr>
            <a:xfrm>
              <a:off x="6041204" y="3751890"/>
              <a:ext cx="2208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Hodge Number h</a:t>
              </a:r>
              <a:r>
                <a:rPr lang="en-US" baseline="300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1,1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F0FA36-3A5B-D248-4143-C4C763472EFF}"/>
                </a:ext>
              </a:extLst>
            </p:cNvPr>
            <p:cNvSpPr txBox="1"/>
            <p:nvPr/>
          </p:nvSpPr>
          <p:spPr>
            <a:xfrm>
              <a:off x="7602877" y="3125856"/>
              <a:ext cx="1356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Gill Sans Light"/>
                  <a:cs typeface="Gill Sans Light"/>
                </a:rPr>
                <a:t>Too much realignment DM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80E504F-11D8-DD63-6DC6-2FAB13B896FC}"/>
              </a:ext>
            </a:extLst>
          </p:cNvPr>
          <p:cNvSpPr txBox="1"/>
          <p:nvPr/>
        </p:nvSpPr>
        <p:spPr>
          <a:xfrm>
            <a:off x="5432125" y="1041027"/>
            <a:ext cx="354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3e4 random CYs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Computationally limited at large h11</a:t>
            </a:r>
          </a:p>
        </p:txBody>
      </p:sp>
    </p:spTree>
    <p:extLst>
      <p:ext uri="{BB962C8B-B14F-4D97-AF65-F5344CB8AC3E}">
        <p14:creationId xmlns:p14="http://schemas.microsoft.com/office/powerpoint/2010/main" val="3650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9FAC-999D-9E4E-9DBB-6507996C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Spectrum Oscillations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A8EDA-3894-002B-4BEA-8982FC7D201F}"/>
              </a:ext>
            </a:extLst>
          </p:cNvPr>
          <p:cNvSpPr txBox="1"/>
          <p:nvPr/>
        </p:nvSpPr>
        <p:spPr>
          <a:xfrm>
            <a:off x="6596743" y="112857"/>
            <a:ext cx="2446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e.g. Matthews et al (2022); Reynolds et al (2020) </a:t>
            </a:r>
          </a:p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Conlon+; “other David Marsh”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4D8FD-8303-FAAF-13EC-E7E70BCC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7466"/>
            <a:ext cx="1212351" cy="943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6049F-7C87-C7FE-FB81-763B77E49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971" y="4408165"/>
            <a:ext cx="2188029" cy="7204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440C2-3F82-BE52-7B0E-CB8211EAD35D}"/>
              </a:ext>
            </a:extLst>
          </p:cNvPr>
          <p:cNvSpPr txBox="1"/>
          <p:nvPr/>
        </p:nvSpPr>
        <p:spPr>
          <a:xfrm>
            <a:off x="359229" y="876641"/>
            <a:ext cx="850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Photon-axion conversion in cluster B-fields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 spectrum oscillations.  Vanishing if m</a:t>
            </a:r>
            <a:r>
              <a:rPr lang="en-US" baseline="-25000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a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&gt;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cs typeface="Gill Sans Light"/>
                <a:sym typeface="Wingdings" pitchFamily="2" charset="2"/>
              </a:rPr>
              <a:t>w</a:t>
            </a:r>
            <a:r>
              <a:rPr lang="en-US" baseline="-25000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p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. Need to marginalize random magnetic field models. Fit Chandra satellite data.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2E88F0-F3E8-4A1D-2662-9B0FC1454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56" y="1514488"/>
            <a:ext cx="2879886" cy="285938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C095BC-6067-E36F-9E24-700FD4BDBA0F}"/>
              </a:ext>
            </a:extLst>
          </p:cNvPr>
          <p:cNvGrpSpPr/>
          <p:nvPr/>
        </p:nvGrpSpPr>
        <p:grpSpPr>
          <a:xfrm>
            <a:off x="3469674" y="1521807"/>
            <a:ext cx="5391298" cy="2688226"/>
            <a:chOff x="3469674" y="1521807"/>
            <a:chExt cx="5391298" cy="2688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1B81D7-03EE-4D59-EC52-2CD17BB7F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6411"/>
            <a:stretch/>
          </p:blipFill>
          <p:spPr>
            <a:xfrm>
              <a:off x="3469674" y="1521807"/>
              <a:ext cx="5138964" cy="188949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1440FB-4387-57EA-E0B9-452FC0D2EA49}"/>
                </a:ext>
              </a:extLst>
            </p:cNvPr>
            <p:cNvSpPr txBox="1"/>
            <p:nvPr/>
          </p:nvSpPr>
          <p:spPr>
            <a:xfrm>
              <a:off x="3722008" y="3563702"/>
              <a:ext cx="513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Best limits on g at low mass. Complementary to BHSR. </a:t>
              </a:r>
              <a:r>
                <a:rPr lang="en-US" dirty="0">
                  <a:solidFill>
                    <a:srgbClr val="FF0000"/>
                  </a:solidFill>
                  <a:latin typeface="Gill Sans Light"/>
                  <a:cs typeface="Gill Sans Light"/>
                </a:rPr>
                <a:t>Marginal likelihood obtained from Cambridge group.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287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D59F-8B74-DC5F-EDBD-49EE81EFC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Freeze-in DM &amp; Decays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4C246-54EB-652E-26FA-FBCE62BD2370}"/>
              </a:ext>
            </a:extLst>
          </p:cNvPr>
          <p:cNvSpPr txBox="1"/>
          <p:nvPr/>
        </p:nvSpPr>
        <p:spPr>
          <a:xfrm>
            <a:off x="4940970" y="489284"/>
            <a:ext cx="3930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GAMBIT collab., inc. DJEM, 2205.13549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E0EC4-BB85-540A-EC6B-408F1CE94983}"/>
              </a:ext>
            </a:extLst>
          </p:cNvPr>
          <p:cNvSpPr txBox="1"/>
          <p:nvPr/>
        </p:nvSpPr>
        <p:spPr>
          <a:xfrm>
            <a:off x="337457" y="941957"/>
            <a:ext cx="8533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Axion production via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Primakoff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process off SM charged particles from 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vacuum initial state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.</a:t>
            </a:r>
          </a:p>
          <a:p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Irreducible contribution to DM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, all fields with m&lt;reheat temperature. Must not “overclose”.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9A0D1B-FA44-AF18-FC18-EF3096BAFF38}"/>
              </a:ext>
            </a:extLst>
          </p:cNvPr>
          <p:cNvGrpSpPr/>
          <p:nvPr/>
        </p:nvGrpSpPr>
        <p:grpSpPr>
          <a:xfrm>
            <a:off x="337457" y="4003974"/>
            <a:ext cx="8799268" cy="1024533"/>
            <a:chOff x="337457" y="4003974"/>
            <a:chExt cx="8799268" cy="10245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C14ACF-B553-C9D5-AA98-69392026C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3112" y="4388783"/>
              <a:ext cx="6357256" cy="6397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59AD79-88CD-B67C-2A7F-DF889CB7ED35}"/>
                </a:ext>
              </a:extLst>
            </p:cNvPr>
            <p:cNvSpPr txBox="1"/>
            <p:nvPr/>
          </p:nvSpPr>
          <p:spPr>
            <a:xfrm>
              <a:off x="337457" y="4003974"/>
              <a:ext cx="8799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Gill Sans Light"/>
                  <a:cs typeface="Gill Sans Light"/>
                </a:rPr>
                <a:t>Perturbative decay </a:t>
              </a:r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  <a:sym typeface="Wingdings" pitchFamily="2" charset="2"/>
                </a:rPr>
                <a:t> photodissociation of elements, cosmic reionization etc. even for </a:t>
              </a:r>
              <a:r>
                <a:rPr lang="en-US" dirty="0">
                  <a:solidFill>
                    <a:srgbClr val="000000"/>
                  </a:solidFill>
                  <a:latin typeface="Symbol" pitchFamily="2" charset="2"/>
                  <a:cs typeface="Gill Sans Light"/>
                  <a:sym typeface="Wingdings" pitchFamily="2" charset="2"/>
                </a:rPr>
                <a:t>x</a:t>
              </a:r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  <a:sym typeface="Wingdings" pitchFamily="2" charset="2"/>
                </a:rPr>
                <a:t>~10</a:t>
              </a:r>
              <a:r>
                <a:rPr lang="en-US" baseline="30000" dirty="0">
                  <a:solidFill>
                    <a:srgbClr val="000000"/>
                  </a:solidFill>
                  <a:latin typeface="Gill Sans Light"/>
                  <a:cs typeface="Gill Sans Light"/>
                  <a:sym typeface="Wingdings" pitchFamily="2" charset="2"/>
                </a:rPr>
                <a:t>-10</a:t>
              </a:r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  <a:sym typeface="Wingdings" pitchFamily="2" charset="2"/>
                </a:rPr>
                <a:t>.</a:t>
              </a:r>
              <a:endParaRPr lang="en-US" dirty="0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8110B8E-6D90-1768-715E-E07AE48A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594" y="1576977"/>
            <a:ext cx="5210520" cy="2339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761538-5AAF-0994-9FBD-DE0BD18A9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942" y="2604408"/>
            <a:ext cx="1119458" cy="10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8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5E64-D525-8D09-0F64-BEECF18E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(very) Preliminary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140E5-B40E-436F-1489-6E8D1941DB7C}"/>
              </a:ext>
            </a:extLst>
          </p:cNvPr>
          <p:cNvSpPr txBox="1"/>
          <p:nvPr/>
        </p:nvSpPr>
        <p:spPr>
          <a:xfrm>
            <a:off x="457200" y="1152169"/>
            <a:ext cx="7756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String Datasets: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latin typeface="Gill Sans Light"/>
                <a:cs typeface="Gill Sans Light"/>
              </a:rPr>
              <a:t>PQAxiverse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: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conditioned on correct QCD coupling and strong-CP. </a:t>
            </a:r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Masses and visible sector couplings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estimated. O(10) CYs at h11=491.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h11=491: </a:t>
            </a:r>
            <a:r>
              <a:rPr lang="en-US" dirty="0">
                <a:latin typeface="Gill Sans Light"/>
                <a:cs typeface="Gill Sans Light"/>
              </a:rPr>
              <a:t>exploratory dataset, </a:t>
            </a:r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O(10</a:t>
            </a:r>
            <a:r>
              <a:rPr lang="en-US" baseline="30000" dirty="0">
                <a:solidFill>
                  <a:schemeClr val="bg2"/>
                </a:solidFill>
                <a:latin typeface="Gill Sans Light"/>
                <a:cs typeface="Gill Sans Light"/>
              </a:rPr>
              <a:t>5</a:t>
            </a:r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) CYs</a:t>
            </a:r>
            <a:r>
              <a:rPr lang="en-US" dirty="0">
                <a:latin typeface="Gill Sans Light"/>
                <a:cs typeface="Gill Sans Light"/>
              </a:rPr>
              <a:t>.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Zeroth order assumption: </a:t>
            </a:r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massless axions, estimate couplings from </a:t>
            </a:r>
            <a:r>
              <a:rPr lang="en-US" dirty="0" err="1">
                <a:solidFill>
                  <a:schemeClr val="bg2"/>
                </a:solidFill>
                <a:latin typeface="Gill Sans Light"/>
                <a:cs typeface="Gill Sans Light"/>
              </a:rPr>
              <a:t>Kähler</a:t>
            </a:r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Gill Sans Light"/>
                <a:cs typeface="Gill Sans Light"/>
              </a:rPr>
              <a:t>eigs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only.  </a:t>
            </a:r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Tip of </a:t>
            </a:r>
            <a:r>
              <a:rPr lang="en-US" dirty="0" err="1">
                <a:solidFill>
                  <a:schemeClr val="bg2"/>
                </a:solidFill>
                <a:latin typeface="Gill Sans Light"/>
                <a:cs typeface="Gill Sans Light"/>
              </a:rPr>
              <a:t>Kähler</a:t>
            </a:r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cone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 smaller couplings than the bulk  limits conservative.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E1BF1-78A8-B19D-5521-99C63ADDC211}"/>
              </a:ext>
            </a:extLst>
          </p:cNvPr>
          <p:cNvSpPr txBox="1"/>
          <p:nvPr/>
        </p:nvSpPr>
        <p:spPr>
          <a:xfrm>
            <a:off x="381000" y="3084052"/>
            <a:ext cx="8146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Astrophysical Datasets: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Chandra: X-rays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effective likelihood for single massless axion. Ignore CYs with any resonant axions. </a:t>
            </a:r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Future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: modify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ALPro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for one axion in resonant region + massless.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Freeze-in DM: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crude cuts on overclosure and decaying DM (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PQAxiverse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only). </a:t>
            </a:r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Future: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build cosmological likelihoods using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micrOMEGAS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and GAMBIT.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969FE-A547-9CAE-D01C-4079A47C0293}"/>
              </a:ext>
            </a:extLst>
          </p:cNvPr>
          <p:cNvSpPr txBox="1"/>
          <p:nvPr/>
        </p:nvSpPr>
        <p:spPr>
          <a:xfrm>
            <a:off x="3184989" y="4633645"/>
            <a:ext cx="534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Astro and stats: rigorous by </a:t>
            </a:r>
            <a:r>
              <a:rPr lang="en-US" dirty="0" err="1">
                <a:solidFill>
                  <a:schemeClr val="bg2"/>
                </a:solidFill>
                <a:latin typeface="Gill Sans Light"/>
                <a:cs typeface="Gill Sans Light"/>
              </a:rPr>
              <a:t>StringPheno</a:t>
            </a:r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</a:rPr>
              <a:t> 2024 </a:t>
            </a:r>
            <a:r>
              <a:rPr lang="en-US" dirty="0">
                <a:solidFill>
                  <a:schemeClr val="bg2"/>
                </a:solidFill>
                <a:latin typeface="Gill Sans Light"/>
                <a:cs typeface="Gill Sans Light"/>
                <a:sym typeface="Wingdings" pitchFamily="2" charset="2"/>
              </a:rPr>
              <a:t></a:t>
            </a:r>
            <a:endParaRPr lang="en-US" dirty="0">
              <a:solidFill>
                <a:schemeClr val="bg2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704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AB0F0A-B8DA-5836-BE90-08BA5296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657" y="456293"/>
            <a:ext cx="5471886" cy="3908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62ECFD-F35D-C37A-B977-B8858A1D825A}"/>
              </a:ext>
            </a:extLst>
          </p:cNvPr>
          <p:cNvSpPr txBox="1"/>
          <p:nvPr/>
        </p:nvSpPr>
        <p:spPr>
          <a:xfrm>
            <a:off x="375844" y="4417022"/>
            <a:ext cx="771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Favour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lower reheat T to open parameter space c.f. </a:t>
            </a:r>
            <a:r>
              <a:rPr lang="en-US" dirty="0" err="1">
                <a:solidFill>
                  <a:schemeClr val="accent4"/>
                </a:solidFill>
                <a:latin typeface="Gill Sans Light"/>
                <a:cs typeface="Gill Sans Light"/>
              </a:rPr>
              <a:t>Cicoli</a:t>
            </a:r>
            <a:r>
              <a:rPr lang="en-US" dirty="0">
                <a:solidFill>
                  <a:schemeClr val="accent4"/>
                </a:solidFill>
                <a:latin typeface="Gill Sans Light"/>
                <a:cs typeface="Gill Sans Light"/>
              </a:rPr>
              <a:t> talk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FCB746-46BD-9B0C-164F-8EF39E62E23F}"/>
              </a:ext>
            </a:extLst>
          </p:cNvPr>
          <p:cNvSpPr txBox="1"/>
          <p:nvPr/>
        </p:nvSpPr>
        <p:spPr>
          <a:xfrm>
            <a:off x="4904014" y="340065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PQ </a:t>
            </a:r>
            <a:r>
              <a:rPr lang="en-US" dirty="0" err="1">
                <a:solidFill>
                  <a:srgbClr val="FF0000"/>
                </a:solidFill>
                <a:latin typeface="Gill Sans Light"/>
                <a:cs typeface="Gill Sans Light"/>
              </a:rPr>
              <a:t>Axiverse</a:t>
            </a:r>
            <a:endParaRPr lang="en-US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7C5EF-FA00-1A12-557A-566E1E41AD51}"/>
              </a:ext>
            </a:extLst>
          </p:cNvPr>
          <p:cNvSpPr txBox="1"/>
          <p:nvPr/>
        </p:nvSpPr>
        <p:spPr>
          <a:xfrm>
            <a:off x="1611085" y="1877590"/>
            <a:ext cx="6498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/>
                <a:cs typeface="Gill Sans Light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848057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7B47ED-DE4E-4C84-1FD1-CCBA6764F908}"/>
              </a:ext>
            </a:extLst>
          </p:cNvPr>
          <p:cNvSpPr txBox="1"/>
          <p:nvPr/>
        </p:nvSpPr>
        <p:spPr>
          <a:xfrm>
            <a:off x="246576" y="3819668"/>
            <a:ext cx="4405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20%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favoured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if h</a:t>
            </a:r>
            <a:r>
              <a:rPr lang="en-US" baseline="30000" dirty="0">
                <a:solidFill>
                  <a:srgbClr val="000000"/>
                </a:solidFill>
                <a:latin typeface="Gill Sans Light"/>
                <a:cs typeface="Gill Sans Light"/>
              </a:rPr>
              <a:t>11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&lt;200. Spectrum overfitting.</a:t>
            </a:r>
          </a:p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Zero allowed manifolds h</a:t>
            </a:r>
            <a:r>
              <a:rPr lang="en-US" baseline="30000" dirty="0">
                <a:solidFill>
                  <a:srgbClr val="000000"/>
                </a:solidFill>
                <a:latin typeface="Gill Sans Light"/>
                <a:cs typeface="Gill Sans Light"/>
              </a:rPr>
              <a:t>11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&gt;250.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892808-F21F-78C4-C19C-57DE09BEBACF}"/>
              </a:ext>
            </a:extLst>
          </p:cNvPr>
          <p:cNvGrpSpPr/>
          <p:nvPr/>
        </p:nvGrpSpPr>
        <p:grpSpPr>
          <a:xfrm>
            <a:off x="-974821" y="554621"/>
            <a:ext cx="6498772" cy="3292154"/>
            <a:chOff x="-974821" y="554621"/>
            <a:chExt cx="6498772" cy="32921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DB3D7E-0FB1-6A97-D1BA-E93CAA4F3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1" y="554621"/>
              <a:ext cx="4241426" cy="329215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5ED94-260C-DE11-FC2D-D38B4ABA914C}"/>
                </a:ext>
              </a:extLst>
            </p:cNvPr>
            <p:cNvSpPr txBox="1"/>
            <p:nvPr/>
          </p:nvSpPr>
          <p:spPr>
            <a:xfrm>
              <a:off x="1600198" y="2819462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FF0000"/>
                  </a:solidFill>
                  <a:latin typeface="Gill Sans Light"/>
                  <a:cs typeface="Gill Sans Light"/>
                </a:rPr>
                <a:t>PQ </a:t>
              </a:r>
              <a:r>
                <a:rPr lang="en-US" dirty="0" err="1">
                  <a:solidFill>
                    <a:srgbClr val="FF0000"/>
                  </a:solidFill>
                  <a:latin typeface="Gill Sans Light"/>
                  <a:cs typeface="Gill Sans Light"/>
                </a:rPr>
                <a:t>Axiverse</a:t>
              </a:r>
              <a:endParaRPr lang="en-US" dirty="0">
                <a:solidFill>
                  <a:srgbClr val="FF0000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6E6B03-E56C-0E42-5192-C8D344B88B8D}"/>
                </a:ext>
              </a:extLst>
            </p:cNvPr>
            <p:cNvSpPr txBox="1"/>
            <p:nvPr/>
          </p:nvSpPr>
          <p:spPr>
            <a:xfrm>
              <a:off x="-974821" y="1988465"/>
              <a:ext cx="64987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Light"/>
                  <a:cs typeface="Gill Sans Light"/>
                </a:rPr>
                <a:t>PRELIMINARY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0D2F25-AAA4-B00C-F136-AA71EF2C5E9B}"/>
              </a:ext>
            </a:extLst>
          </p:cNvPr>
          <p:cNvGrpSpPr/>
          <p:nvPr/>
        </p:nvGrpSpPr>
        <p:grpSpPr>
          <a:xfrm>
            <a:off x="3749579" y="394423"/>
            <a:ext cx="6498772" cy="3463681"/>
            <a:chOff x="3749579" y="394423"/>
            <a:chExt cx="6498772" cy="346368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AC3DF7-CE8D-DCEE-B58C-0324F446B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2386" y="394423"/>
              <a:ext cx="4614905" cy="346368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70A54B-FB6D-C449-7089-D6F8FA47B396}"/>
                </a:ext>
              </a:extLst>
            </p:cNvPr>
            <p:cNvGrpSpPr/>
            <p:nvPr/>
          </p:nvGrpSpPr>
          <p:grpSpPr>
            <a:xfrm>
              <a:off x="3749579" y="975665"/>
              <a:ext cx="6498772" cy="1843797"/>
              <a:chOff x="3749579" y="975665"/>
              <a:chExt cx="6498772" cy="184379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05746E-3308-9CF2-A7AA-05EF1CD9831C}"/>
                  </a:ext>
                </a:extLst>
              </p:cNvPr>
              <p:cNvSpPr txBox="1"/>
              <p:nvPr/>
            </p:nvSpPr>
            <p:spPr>
              <a:xfrm>
                <a:off x="6443121" y="975665"/>
                <a:ext cx="220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solidFill>
                      <a:srgbClr val="FF0000"/>
                    </a:solidFill>
                    <a:latin typeface="Gill Sans Light"/>
                    <a:cs typeface="Gill Sans Light"/>
                  </a:rPr>
                  <a:t>h11=491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FF0387-9583-3319-3DE5-682E87A8EDFC}"/>
                  </a:ext>
                </a:extLst>
              </p:cNvPr>
              <p:cNvSpPr txBox="1"/>
              <p:nvPr/>
            </p:nvSpPr>
            <p:spPr>
              <a:xfrm>
                <a:off x="3749579" y="1988465"/>
                <a:ext cx="64987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Light"/>
                    <a:cs typeface="Gill Sans Light"/>
                  </a:rPr>
                  <a:t>PRELIMINARY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97B84AE-D4D1-39A9-DA61-2536F258CA5C}"/>
              </a:ext>
            </a:extLst>
          </p:cNvPr>
          <p:cNvSpPr txBox="1"/>
          <p:nvPr/>
        </p:nvSpPr>
        <p:spPr>
          <a:xfrm>
            <a:off x="5024063" y="3832262"/>
            <a:ext cx="4048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All randomly sampled CYs at 491 are strongly excluded (saturate likelihood). </a:t>
            </a:r>
          </a:p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Recall: tip of SKC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 limits are likely conservative over moduli space (!)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2351C6-B523-6AF2-4A5E-D54C88D566FF}"/>
              </a:ext>
            </a:extLst>
          </p:cNvPr>
          <p:cNvGrpSpPr/>
          <p:nvPr/>
        </p:nvGrpSpPr>
        <p:grpSpPr>
          <a:xfrm>
            <a:off x="5691883" y="898207"/>
            <a:ext cx="1229890" cy="461665"/>
            <a:chOff x="5691883" y="898207"/>
            <a:chExt cx="1229890" cy="4616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D32105-FE93-451D-37DA-9E1082BA980C}"/>
                </a:ext>
              </a:extLst>
            </p:cNvPr>
            <p:cNvSpPr txBox="1"/>
            <p:nvPr/>
          </p:nvSpPr>
          <p:spPr>
            <a:xfrm>
              <a:off x="5884083" y="898207"/>
              <a:ext cx="1037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Numerical floor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E368EDE-6068-6CBA-3E86-7C437903BA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1883" y="1140431"/>
              <a:ext cx="647272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A0962C-1A59-4612-3F2D-68E59F89BEB0}"/>
              </a:ext>
            </a:extLst>
          </p:cNvPr>
          <p:cNvGrpSpPr/>
          <p:nvPr/>
        </p:nvGrpSpPr>
        <p:grpSpPr>
          <a:xfrm>
            <a:off x="522315" y="2831420"/>
            <a:ext cx="1337307" cy="461665"/>
            <a:chOff x="5215359" y="910165"/>
            <a:chExt cx="1337307" cy="46166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277C1C-937F-CC75-305D-6730AE451A7A}"/>
                </a:ext>
              </a:extLst>
            </p:cNvPr>
            <p:cNvSpPr txBox="1"/>
            <p:nvPr/>
          </p:nvSpPr>
          <p:spPr>
            <a:xfrm>
              <a:off x="5215359" y="910165"/>
              <a:ext cx="1037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Numerical floor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EEB9F28-D104-CAD4-A792-405C9B1BBD4D}"/>
                </a:ext>
              </a:extLst>
            </p:cNvPr>
            <p:cNvCxnSpPr>
              <a:cxnSpLocks/>
            </p:cNvCxnSpPr>
            <p:nvPr/>
          </p:nvCxnSpPr>
          <p:spPr>
            <a:xfrm>
              <a:off x="6116781" y="1129039"/>
              <a:ext cx="435885" cy="242791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069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9E088-455B-CF72-5AB7-AD5595A8E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Speculations and Hopes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6A9EB6-CFE9-79DA-C42B-F5DB01B7CDFE}"/>
              </a:ext>
            </a:extLst>
          </p:cNvPr>
          <p:cNvSpPr txBox="1"/>
          <p:nvPr/>
        </p:nvSpPr>
        <p:spPr>
          <a:xfrm>
            <a:off x="913725" y="1140589"/>
            <a:ext cx="73364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Triangulations (CYs) of 491 polytope obeying constraints are VERY rare. </a:t>
            </a:r>
            <a:r>
              <a:rPr lang="en-US" dirty="0">
                <a:latin typeface="Gill Sans Light"/>
                <a:cs typeface="Gill Sans Light"/>
              </a:rPr>
              <a:t>Probably true of most of moduli space. 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Astrophysics prefers “boundaries” of KS </a:t>
            </a:r>
            <a:r>
              <a:rPr lang="en-US" dirty="0" err="1">
                <a:solidFill>
                  <a:srgbClr val="FF0000"/>
                </a:solidFill>
                <a:latin typeface="Gill Sans Light"/>
                <a:cs typeface="Gill Sans Light"/>
              </a:rPr>
              <a:t>axiverse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Can we use ML techniques to find allowed models at 491?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Is there a symmetry underlying this? Can we use to ML to find 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If there is a symmetry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 restrict combinatorics that count the CYs at 491  make a brute force exploration of remaining 491 landscape possible?</a:t>
            </a:r>
          </a:p>
          <a:p>
            <a:endParaRPr lang="en-US" dirty="0">
              <a:solidFill>
                <a:srgbClr val="000000"/>
              </a:solidFill>
              <a:latin typeface="Gill Sans Light"/>
              <a:cs typeface="Gill Sans Light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Because we’re here: connection of astrophysical limits ( small f) to WGC? Meaning/consequence of large number of nearly massless fields? Generic cosmology from heavy axions? Beyond Type-IIB?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A9BD9-B043-1573-B8EE-DD6ADE2FC057}"/>
              </a:ext>
            </a:extLst>
          </p:cNvPr>
          <p:cNvSpPr txBox="1"/>
          <p:nvPr/>
        </p:nvSpPr>
        <p:spPr>
          <a:xfrm>
            <a:off x="7310739" y="1880165"/>
            <a:ext cx="173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See 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Goodsell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 talk (applied to LHC)</a:t>
            </a:r>
          </a:p>
        </p:txBody>
      </p:sp>
    </p:spTree>
    <p:extLst>
      <p:ext uri="{BB962C8B-B14F-4D97-AF65-F5344CB8AC3E}">
        <p14:creationId xmlns:p14="http://schemas.microsoft.com/office/powerpoint/2010/main" val="305565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01386"/>
            <a:ext cx="7772400" cy="72360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Viraf</a:t>
            </a:r>
            <a:r>
              <a:rPr lang="en-US" dirty="0"/>
              <a:t> Mehta, </a:t>
            </a:r>
            <a:r>
              <a:rPr lang="en-US" b="1" dirty="0">
                <a:solidFill>
                  <a:schemeClr val="tx1"/>
                </a:solidFill>
              </a:rPr>
              <a:t>Matthew J. Stott</a:t>
            </a:r>
            <a:r>
              <a:rPr lang="en-US" dirty="0"/>
              <a:t>, Mehmet </a:t>
            </a:r>
            <a:r>
              <a:rPr lang="en-US" dirty="0" err="1"/>
              <a:t>Demirtas</a:t>
            </a:r>
            <a:r>
              <a:rPr lang="en-US" dirty="0"/>
              <a:t>, Cody Long, Liam McAllister</a:t>
            </a:r>
          </a:p>
          <a:p>
            <a:r>
              <a:rPr lang="en-US" dirty="0"/>
              <a:t>Naomi </a:t>
            </a:r>
            <a:r>
              <a:rPr lang="en-US" dirty="0" err="1"/>
              <a:t>Gendler</a:t>
            </a:r>
            <a:r>
              <a:rPr lang="en-US" dirty="0"/>
              <a:t>, Jakob Moritz, James Matthews, Sebastian Hoof</a:t>
            </a:r>
          </a:p>
        </p:txBody>
      </p:sp>
    </p:spTree>
    <p:extLst>
      <p:ext uri="{BB962C8B-B14F-4D97-AF65-F5344CB8AC3E}">
        <p14:creationId xmlns:p14="http://schemas.microsoft.com/office/powerpoint/2010/main" val="2089350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269B88C-978D-93C1-24E6-97FF0DD77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8" y="371928"/>
            <a:ext cx="4420507" cy="890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7F01F5-E6DD-D7CD-6899-9CA7334741ED}"/>
              </a:ext>
            </a:extLst>
          </p:cNvPr>
          <p:cNvSpPr txBox="1"/>
          <p:nvPr/>
        </p:nvSpPr>
        <p:spPr>
          <a:xfrm>
            <a:off x="271235" y="1480457"/>
            <a:ext cx="8543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Gill Sans Light"/>
                <a:cs typeface="Gill Sans Light"/>
              </a:rPr>
              <a:t>Topology from cosmology: axions, astrophysics, and machine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A4765-1B9A-F979-D733-2CE8D1AD1192}"/>
              </a:ext>
            </a:extLst>
          </p:cNvPr>
          <p:cNvSpPr txBox="1"/>
          <p:nvPr/>
        </p:nvSpPr>
        <p:spPr>
          <a:xfrm>
            <a:off x="271235" y="4263346"/>
            <a:ext cx="867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Seeking two postdocs. Two year positions in London (KCL and LIMS). </a:t>
            </a:r>
          </a:p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Extended visits to Cornell and Northeastern. Please enquire/tell your colleagues!</a:t>
            </a:r>
          </a:p>
        </p:txBody>
      </p:sp>
      <p:pic>
        <p:nvPicPr>
          <p:cNvPr id="10" name="Picture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4B93FDB-0467-72A8-4787-ABDED7C55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066" y="2090812"/>
            <a:ext cx="1941770" cy="1941770"/>
          </a:xfrm>
          <a:prstGeom prst="rect">
            <a:avLst/>
          </a:prstGeom>
        </p:spPr>
      </p:pic>
      <p:pic>
        <p:nvPicPr>
          <p:cNvPr id="12" name="Picture 11" descr="A picture containing person, smiling, young, shirt&#10;&#10;Description automatically generated">
            <a:extLst>
              <a:ext uri="{FF2B5EF4-FFF2-40B4-BE49-F238E27FC236}">
                <a16:creationId xmlns:a16="http://schemas.microsoft.com/office/drawing/2014/main" id="{F460FED7-3C53-F912-9030-28EC75D5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175" y="2080844"/>
            <a:ext cx="1695276" cy="1941770"/>
          </a:xfrm>
          <a:prstGeom prst="rect">
            <a:avLst/>
          </a:prstGeom>
        </p:spPr>
      </p:pic>
      <p:pic>
        <p:nvPicPr>
          <p:cNvPr id="16" name="Picture 15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56CF15D0-4B1A-CAA4-9626-C7BA05E29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148" y="2080844"/>
            <a:ext cx="1941770" cy="1941770"/>
          </a:xfrm>
          <a:prstGeom prst="rect">
            <a:avLst/>
          </a:prstGeom>
        </p:spPr>
      </p:pic>
      <p:pic>
        <p:nvPicPr>
          <p:cNvPr id="18" name="Picture 17" descr="A person sitting on a bench with a skateboard&#10;&#10;Description automatically generated with medium confidence">
            <a:extLst>
              <a:ext uri="{FF2B5EF4-FFF2-40B4-BE49-F238E27FC236}">
                <a16:creationId xmlns:a16="http://schemas.microsoft.com/office/drawing/2014/main" id="{CF1CF944-CE71-63EA-DC21-DF459B6BE4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17"/>
          <a:stretch/>
        </p:blipFill>
        <p:spPr>
          <a:xfrm>
            <a:off x="271235" y="2097447"/>
            <a:ext cx="1633765" cy="19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CE34-9810-F8F3-2B5D-9648E3F8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9373B-2E22-420C-0BA6-205DC2636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21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C11C-518A-C5DD-5956-0BF226F3E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Statistical Approaches to BHSR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71A6DF-923C-A952-2D05-BBB2F1EE2B48}"/>
              </a:ext>
            </a:extLst>
          </p:cNvPr>
          <p:cNvSpPr txBox="1"/>
          <p:nvPr/>
        </p:nvSpPr>
        <p:spPr>
          <a:xfrm>
            <a:off x="7315201" y="403828"/>
            <a:ext cx="1604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w/ 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Seb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 Hoof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2508A-4271-05B2-7003-B1D123C8F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7669"/>
            <a:ext cx="3670063" cy="3227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C21E01-2646-7B78-12A1-A26CAFED7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607" y="881745"/>
            <a:ext cx="3447622" cy="3426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EA8BF8-7A73-5167-F8D0-5025E6992AB1}"/>
              </a:ext>
            </a:extLst>
          </p:cNvPr>
          <p:cNvSpPr txBox="1"/>
          <p:nvPr/>
        </p:nvSpPr>
        <p:spPr>
          <a:xfrm>
            <a:off x="250371" y="4340841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Arvanitaki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+ use a crude “box” exclusion: overly conservative limits.</a:t>
            </a:r>
          </a:p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Our method: approximate (or exactly sample) the marginal likelihood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 more powerful limits.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E3818-306A-0006-42A3-FF708E92F2EE}"/>
              </a:ext>
            </a:extLst>
          </p:cNvPr>
          <p:cNvSpPr txBox="1"/>
          <p:nvPr/>
        </p:nvSpPr>
        <p:spPr>
          <a:xfrm>
            <a:off x="1143000" y="2699657"/>
            <a:ext cx="1273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Gill Sans Light"/>
                <a:cs typeface="Gill Sans Light"/>
              </a:rPr>
              <a:t>Arvanitaki</a:t>
            </a:r>
            <a:endParaRPr lang="en-US" sz="14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1400" dirty="0" err="1">
                <a:solidFill>
                  <a:srgbClr val="0070C0"/>
                </a:solidFill>
                <a:latin typeface="Gill Sans Light"/>
                <a:cs typeface="Gill Sans Light"/>
              </a:rPr>
              <a:t>DJEM+Stott</a:t>
            </a:r>
            <a:endParaRPr lang="en-US" sz="1400" dirty="0">
              <a:solidFill>
                <a:srgbClr val="0070C0"/>
              </a:solidFill>
              <a:latin typeface="Gill Sans Light"/>
              <a:cs typeface="Gill Sans Light"/>
            </a:endParaRPr>
          </a:p>
          <a:p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</a:rPr>
              <a:t>Gaussian-</a:t>
            </a:r>
            <a:r>
              <a:rPr lang="en-US" sz="1400" dirty="0" err="1">
                <a:solidFill>
                  <a:srgbClr val="FF0000"/>
                </a:solidFill>
                <a:latin typeface="Gill Sans Light"/>
                <a:cs typeface="Gill Sans Light"/>
              </a:rPr>
              <a:t>cov</a:t>
            </a:r>
            <a:endParaRPr lang="en-US" sz="1400" dirty="0">
              <a:solidFill>
                <a:srgbClr val="FF0000"/>
              </a:solidFill>
              <a:latin typeface="Gill Sans Light"/>
              <a:cs typeface="Gill Sans Light"/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/>
                <a:cs typeface="Gill Sans Light"/>
              </a:rPr>
              <a:t>Samples</a:t>
            </a:r>
          </a:p>
        </p:txBody>
      </p:sp>
    </p:spTree>
    <p:extLst>
      <p:ext uri="{BB962C8B-B14F-4D97-AF65-F5344CB8AC3E}">
        <p14:creationId xmlns:p14="http://schemas.microsoft.com/office/powerpoint/2010/main" val="2802286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BCF9E-3FC0-98C7-605A-55719F3B2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Fuzzy Dark Matter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576B7-761D-9EF1-E05F-EC2ECD8C7A81}"/>
              </a:ext>
            </a:extLst>
          </p:cNvPr>
          <p:cNvSpPr txBox="1"/>
          <p:nvPr/>
        </p:nvSpPr>
        <p:spPr>
          <a:xfrm>
            <a:off x="4963887" y="301405"/>
            <a:ext cx="408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Cicoli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 et al (2021); Bauer DJEM et al (2020)</a:t>
            </a:r>
          </a:p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Recent cosmology: see SNOWMASS 2203.07064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B84C3-9010-7502-82D7-2C4C3A81779B}"/>
              </a:ext>
            </a:extLst>
          </p:cNvPr>
          <p:cNvSpPr txBox="1"/>
          <p:nvPr/>
        </p:nvSpPr>
        <p:spPr>
          <a:xfrm>
            <a:off x="304800" y="876641"/>
            <a:ext cx="858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Future cosmological measurements of 21cm intensity mapping by the square kilometer array sensitive to DM sub-pop. of ultralight axions if f~10</a:t>
            </a:r>
            <a:r>
              <a:rPr lang="en-US" baseline="30000" dirty="0">
                <a:solidFill>
                  <a:srgbClr val="000000"/>
                </a:solidFill>
                <a:latin typeface="Gill Sans Light"/>
                <a:cs typeface="Gill Sans Light"/>
              </a:rPr>
              <a:t>16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GeV. Explicit models recently found.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1E59A-BE0C-3A49-6160-BD097D8FF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3" y="1465558"/>
            <a:ext cx="8294914" cy="35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22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936ED-546B-D351-0321-7424533DD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LISA and Intermediate Mass BHs</a:t>
            </a:r>
          </a:p>
        </p:txBody>
      </p:sp>
      <p:pic>
        <p:nvPicPr>
          <p:cNvPr id="3" name="Picture 2" descr="lisa_imbh_1.png">
            <a:extLst>
              <a:ext uri="{FF2B5EF4-FFF2-40B4-BE49-F238E27FC236}">
                <a16:creationId xmlns:a16="http://schemas.microsoft.com/office/drawing/2014/main" id="{9BC7AF92-C549-3970-F04E-8339765BA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" y="1592642"/>
            <a:ext cx="4263826" cy="3113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D2182-C29E-6C3F-7DBC-BE44C27C68F6}"/>
              </a:ext>
            </a:extLst>
          </p:cNvPr>
          <p:cNvSpPr txBox="1"/>
          <p:nvPr/>
        </p:nvSpPr>
        <p:spPr>
          <a:xfrm>
            <a:off x="235486" y="1039089"/>
            <a:ext cx="4424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IMBH binaries enter LISA band during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inspiral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C8BE1D-677D-8D7B-C605-B81F774CB872}"/>
              </a:ext>
            </a:extLst>
          </p:cNvPr>
          <p:cNvSpPr txBox="1"/>
          <p:nvPr/>
        </p:nvSpPr>
        <p:spPr>
          <a:xfrm>
            <a:off x="4809250" y="1040770"/>
            <a:ext cx="419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F00FF"/>
                </a:solidFill>
                <a:latin typeface="Gill Sans Light"/>
                <a:cs typeface="Gill Sans Light"/>
              </a:rPr>
              <a:t>IMBH binaries predicted from Pop-III &amp; measurable by LISA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.</a:t>
            </a:r>
          </a:p>
        </p:txBody>
      </p:sp>
      <p:pic>
        <p:nvPicPr>
          <p:cNvPr id="6" name="Picture 5" descr="lisa_imbh_2.png">
            <a:extLst>
              <a:ext uri="{FF2B5EF4-FFF2-40B4-BE49-F238E27FC236}">
                <a16:creationId xmlns:a16="http://schemas.microsoft.com/office/drawing/2014/main" id="{949195DC-BF9B-A928-000F-6AC8077D2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37" y="1653208"/>
            <a:ext cx="4424745" cy="3220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C8289B-F0FC-A7CE-D716-688793863C9E}"/>
              </a:ext>
            </a:extLst>
          </p:cNvPr>
          <p:cNvSpPr txBox="1"/>
          <p:nvPr/>
        </p:nvSpPr>
        <p:spPr>
          <a:xfrm>
            <a:off x="235486" y="4766634"/>
            <a:ext cx="2017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Colpi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 &amp; 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Sesana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 (2016)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FF4F6-B483-F7C3-803B-DDE4A1D7C0F5}"/>
              </a:ext>
            </a:extLst>
          </p:cNvPr>
          <p:cNvSpPr txBox="1"/>
          <p:nvPr/>
        </p:nvSpPr>
        <p:spPr>
          <a:xfrm>
            <a:off x="6989216" y="4719362"/>
            <a:ext cx="2017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Brito et al (2017)</a:t>
            </a:r>
          </a:p>
        </p:txBody>
      </p:sp>
    </p:spTree>
    <p:extLst>
      <p:ext uri="{BB962C8B-B14F-4D97-AF65-F5344CB8AC3E}">
        <p14:creationId xmlns:p14="http://schemas.microsoft.com/office/powerpoint/2010/main" val="2688374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5A1EA-0CC4-A1FA-B995-EBD719A9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Volume-h11 Trend in KS </a:t>
            </a:r>
            <a:r>
              <a:rPr lang="en-US" dirty="0" err="1"/>
              <a:t>Axiverse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64757-FD77-18DC-8FBC-F8BEAFBFF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96" y="898413"/>
            <a:ext cx="6435177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1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83AB-5E09-1C8E-77CC-B0D8F5B0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Dark Radiation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5E170-7B20-A822-862E-9A4A82850B31}"/>
              </a:ext>
            </a:extLst>
          </p:cNvPr>
          <p:cNvSpPr txBox="1"/>
          <p:nvPr/>
        </p:nvSpPr>
        <p:spPr>
          <a:xfrm>
            <a:off x="216568" y="876641"/>
            <a:ext cx="847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Freeze-in DR as massless combination of axions thermalizes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one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d.o.f.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 small </a:t>
            </a:r>
            <a:r>
              <a:rPr lang="en-US" dirty="0" err="1">
                <a:solidFill>
                  <a:srgbClr val="000000"/>
                </a:solidFill>
                <a:latin typeface="Symbol" pitchFamily="2" charset="2"/>
                <a:cs typeface="Gill Sans Light"/>
                <a:sym typeface="Wingdings" pitchFamily="2" charset="2"/>
              </a:rPr>
              <a:t>D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eff</a:t>
            </a:r>
            <a:endParaRPr lang="en-US" baseline="-25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8AC9F8-1DAE-2B18-83B7-178A8139CDEF}"/>
              </a:ext>
            </a:extLst>
          </p:cNvPr>
          <p:cNvSpPr txBox="1"/>
          <p:nvPr/>
        </p:nvSpPr>
        <p:spPr>
          <a:xfrm>
            <a:off x="152400" y="4654824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Could get more from e.g. modulus decay. More model dependence.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FB5A4-4010-BEF4-59E3-DC77561F0525}"/>
              </a:ext>
            </a:extLst>
          </p:cNvPr>
          <p:cNvSpPr txBox="1"/>
          <p:nvPr/>
        </p:nvSpPr>
        <p:spPr>
          <a:xfrm>
            <a:off x="6200273" y="4716379"/>
            <a:ext cx="2999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[e.g. Acharya+, 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Iliesu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, DJEM+, 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Cicoli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+]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3F565-AFC8-A7D8-830C-360C03346B77}"/>
              </a:ext>
            </a:extLst>
          </p:cNvPr>
          <p:cNvSpPr txBox="1"/>
          <p:nvPr/>
        </p:nvSpPr>
        <p:spPr>
          <a:xfrm>
            <a:off x="4963887" y="301405"/>
            <a:ext cx="408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e.g. Baumann et al (2016)</a:t>
            </a:r>
          </a:p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Planck Collaboration, Parameters (2018)</a:t>
            </a:r>
          </a:p>
        </p:txBody>
      </p:sp>
    </p:spTree>
    <p:extLst>
      <p:ext uri="{BB962C8B-B14F-4D97-AF65-F5344CB8AC3E}">
        <p14:creationId xmlns:p14="http://schemas.microsoft.com/office/powerpoint/2010/main" val="1562792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E3CE09-2FF6-3477-18F9-E43BF342D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499" y="892058"/>
            <a:ext cx="3158300" cy="2368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0C532-A768-5395-4970-DC5E1E896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KS </a:t>
            </a:r>
            <a:r>
              <a:rPr lang="en-US" dirty="0" err="1"/>
              <a:t>Axiverse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1E5DE-91E2-6842-7618-190E46CBC1E7}"/>
              </a:ext>
            </a:extLst>
          </p:cNvPr>
          <p:cNvSpPr txBox="1"/>
          <p:nvPr/>
        </p:nvSpPr>
        <p:spPr>
          <a:xfrm>
            <a:off x="4659088" y="294171"/>
            <a:ext cx="327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Demirtas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 et al (1808.01282)</a:t>
            </a:r>
          </a:p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See talks: McAllister, Rios-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Tascon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, Moritz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99ADE7-BDAD-D59F-24DF-0CE64393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1225" y="133893"/>
            <a:ext cx="928723" cy="771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E4AC7-FD17-E82B-E6EE-16C03C08B8CB}"/>
              </a:ext>
            </a:extLst>
          </p:cNvPr>
          <p:cNvSpPr txBox="1"/>
          <p:nvPr/>
        </p:nvSpPr>
        <p:spPr>
          <a:xfrm>
            <a:off x="335739" y="939611"/>
            <a:ext cx="4323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Triangulate (FRST) KS polytopes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 CY</a:t>
            </a:r>
            <a:r>
              <a:rPr lang="en-US" baseline="-25000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3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. 1000’s of CYs at large h</a:t>
            </a:r>
            <a:r>
              <a:rPr lang="en-US" baseline="30000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11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 in laptop-time!</a:t>
            </a:r>
          </a:p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Pick point in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Kähler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 cone (no stabilization).</a:t>
            </a:r>
          </a:p>
          <a:p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Kähler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 metric and axion potential computed: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36B5EFA-1BF9-C51C-B1FB-B209CCB7935D}"/>
              </a:ext>
            </a:extLst>
          </p:cNvPr>
          <p:cNvGrpSpPr/>
          <p:nvPr/>
        </p:nvGrpSpPr>
        <p:grpSpPr>
          <a:xfrm>
            <a:off x="5143139" y="2667499"/>
            <a:ext cx="1964667" cy="773204"/>
            <a:chOff x="5143139" y="2667499"/>
            <a:chExt cx="1964667" cy="77320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D176E3-5CA8-526A-59EF-3A7EDBFBB5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37373" y="2667499"/>
              <a:ext cx="49786" cy="522492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43A353-71EF-DD4A-1651-270BA3A55363}"/>
                </a:ext>
              </a:extLst>
            </p:cNvPr>
            <p:cNvSpPr txBox="1"/>
            <p:nvPr/>
          </p:nvSpPr>
          <p:spPr>
            <a:xfrm>
              <a:off x="5143139" y="3132926"/>
              <a:ext cx="1964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h11=27: most polytopes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0AE09E-E352-6A8C-A9D1-573AA456FC29}"/>
              </a:ext>
            </a:extLst>
          </p:cNvPr>
          <p:cNvGrpSpPr/>
          <p:nvPr/>
        </p:nvGrpSpPr>
        <p:grpSpPr>
          <a:xfrm>
            <a:off x="6592100" y="2786743"/>
            <a:ext cx="2215048" cy="656065"/>
            <a:chOff x="6592100" y="2786743"/>
            <a:chExt cx="2215048" cy="65606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98CF09-3A6D-33E5-6906-EB9AAA7E88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3304" y="2786743"/>
              <a:ext cx="397921" cy="370060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705EE1-732F-E71D-FD03-2245230829BE}"/>
                </a:ext>
              </a:extLst>
            </p:cNvPr>
            <p:cNvSpPr txBox="1"/>
            <p:nvPr/>
          </p:nvSpPr>
          <p:spPr>
            <a:xfrm>
              <a:off x="6592100" y="3135031"/>
              <a:ext cx="2215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h11=491: most CYs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BB54397-6E50-1AFF-FF99-FD18DF11E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69" y="2234769"/>
            <a:ext cx="4000500" cy="14097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D9AF216-326C-39D5-7222-33F79E1D8432}"/>
              </a:ext>
            </a:extLst>
          </p:cNvPr>
          <p:cNvGrpSpPr/>
          <p:nvPr/>
        </p:nvGrpSpPr>
        <p:grpSpPr>
          <a:xfrm>
            <a:off x="5198011" y="3495133"/>
            <a:ext cx="3022049" cy="1602045"/>
            <a:chOff x="5198011" y="3495133"/>
            <a:chExt cx="3022049" cy="160204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24DC173-E75C-600D-396C-6439647F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8011" y="3495133"/>
              <a:ext cx="3022049" cy="160204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3DD47A-79F8-2607-0A63-EB1C38AB68B1}"/>
                </a:ext>
              </a:extLst>
            </p:cNvPr>
            <p:cNvSpPr txBox="1"/>
            <p:nvPr/>
          </p:nvSpPr>
          <p:spPr>
            <a:xfrm>
              <a:off x="5837373" y="3557444"/>
              <a:ext cx="22690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e.g. GKZ elements for a 491 triangulation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78792CB-0230-4B31-3BA5-CC74C1C3C3BB}"/>
              </a:ext>
            </a:extLst>
          </p:cNvPr>
          <p:cNvSpPr txBox="1"/>
          <p:nvPr/>
        </p:nvSpPr>
        <p:spPr>
          <a:xfrm>
            <a:off x="308238" y="3801119"/>
            <a:ext cx="4757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For an astrophysicist: databases of K,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cs typeface="Gill Sans Light"/>
              </a:rPr>
              <a:t>L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, Q sampling KS, triangulations, and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Kähler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cone.</a:t>
            </a:r>
          </a:p>
          <a:p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Aim: rigorously exclude CY’s based only on vacuum properties of the axions.</a:t>
            </a:r>
          </a:p>
        </p:txBody>
      </p:sp>
      <p:pic>
        <p:nvPicPr>
          <p:cNvPr id="35" name="Google Shape;190;p27">
            <a:extLst>
              <a:ext uri="{FF2B5EF4-FFF2-40B4-BE49-F238E27FC236}">
                <a16:creationId xmlns:a16="http://schemas.microsoft.com/office/drawing/2014/main" id="{008E133C-10F7-D0FA-6710-26981073D56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4872" y="967286"/>
            <a:ext cx="1547784" cy="64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57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E7B14-F112-65B4-25A6-D71EFBCE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Axion Spectra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A4EF7-D23C-53F6-0136-40FC6DFDBC05}"/>
              </a:ext>
            </a:extLst>
          </p:cNvPr>
          <p:cNvSpPr txBox="1"/>
          <p:nvPr/>
        </p:nvSpPr>
        <p:spPr>
          <a:xfrm>
            <a:off x="5483533" y="431991"/>
            <a:ext cx="3516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See/you have just seen: Mehta’s talk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B14A99-1E3F-932B-9F7D-2BEAF24FFD66}"/>
              </a:ext>
            </a:extLst>
          </p:cNvPr>
          <p:cNvSpPr txBox="1"/>
          <p:nvPr/>
        </p:nvSpPr>
        <p:spPr>
          <a:xfrm>
            <a:off x="172453" y="1137902"/>
            <a:ext cx="327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Find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vacua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of V(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cs typeface="Gill Sans Light"/>
              </a:rPr>
              <a:t>f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) in fundamental domain. Expand to quartic order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 masses +quartics (“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fpert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”).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2171C-AA90-037C-0563-F243CD27823F}"/>
              </a:ext>
            </a:extLst>
          </p:cNvPr>
          <p:cNvSpPr txBox="1"/>
          <p:nvPr/>
        </p:nvSpPr>
        <p:spPr>
          <a:xfrm>
            <a:off x="65314" y="2690172"/>
            <a:ext cx="3752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latin typeface="Gill Sans MT" panose="020B0502020104020203" pitchFamily="34" charset="77"/>
              </a:rPr>
              <a:t>Trends: </a:t>
            </a:r>
            <a:r>
              <a:rPr lang="en-GB" dirty="0" err="1">
                <a:latin typeface="Gill Sans MT" panose="020B0502020104020203" pitchFamily="34" charset="77"/>
              </a:rPr>
              <a:t>Kähler</a:t>
            </a:r>
            <a:r>
              <a:rPr lang="en-GB" dirty="0">
                <a:latin typeface="Gill Sans MT" panose="020B0502020104020203" pitchFamily="34" charset="77"/>
              </a:rPr>
              <a:t> cones become very narrow at large h11 </a:t>
            </a:r>
            <a:r>
              <a:rPr lang="en-GB" dirty="0">
                <a:latin typeface="Gill Sans MT" panose="020B0502020104020203" pitchFamily="34" charset="77"/>
                <a:sym typeface="Wingdings" pitchFamily="2" charset="2"/>
              </a:rPr>
              <a:t></a:t>
            </a:r>
            <a:r>
              <a:rPr lang="en-GB" dirty="0">
                <a:latin typeface="Gill Sans MT" panose="020B0502020104020203" pitchFamily="34" charset="77"/>
              </a:rPr>
              <a:t> cycles in the CY have large volumes </a:t>
            </a:r>
            <a:r>
              <a:rPr lang="en-GB" dirty="0">
                <a:latin typeface="Gill Sans MT" panose="020B0502020104020203" pitchFamily="34" charset="77"/>
                <a:sym typeface="Wingdings" pitchFamily="2" charset="2"/>
              </a:rPr>
              <a:t> (ultra)light axions and smaller decay constants.</a:t>
            </a:r>
            <a:endParaRPr lang="en-GB" dirty="0">
              <a:latin typeface="Gill Sans MT" panose="020B0502020104020203" pitchFamily="34" charset="77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6C4798-96F2-8E64-CFDF-64DBCDFD4F30}"/>
              </a:ext>
            </a:extLst>
          </p:cNvPr>
          <p:cNvGrpSpPr/>
          <p:nvPr/>
        </p:nvGrpSpPr>
        <p:grpSpPr>
          <a:xfrm>
            <a:off x="3578475" y="885032"/>
            <a:ext cx="5519482" cy="3902677"/>
            <a:chOff x="3578475" y="885032"/>
            <a:chExt cx="5519482" cy="390267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8A944F-354F-9789-CBBA-9D598E731BCA}"/>
                </a:ext>
              </a:extLst>
            </p:cNvPr>
            <p:cNvGrpSpPr/>
            <p:nvPr/>
          </p:nvGrpSpPr>
          <p:grpSpPr>
            <a:xfrm>
              <a:off x="3861598" y="885032"/>
              <a:ext cx="4879382" cy="1911715"/>
              <a:chOff x="693861" y="2318657"/>
              <a:chExt cx="5182514" cy="194407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5890BB0-98D8-CB77-A28F-8C57EED7AB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712" t="93975"/>
              <a:stretch/>
            </p:blipFill>
            <p:spPr>
              <a:xfrm>
                <a:off x="1225349" y="3952827"/>
                <a:ext cx="4651026" cy="30990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6443A47-203D-B2AA-5817-EA64EF5BE1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0712" b="67619"/>
              <a:stretch/>
            </p:blipFill>
            <p:spPr>
              <a:xfrm>
                <a:off x="693861" y="2318657"/>
                <a:ext cx="4651025" cy="1665514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66AFF4-28BB-DEA2-F488-E05A96487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206" r="2466" b="37143"/>
            <a:stretch/>
          </p:blipFill>
          <p:spPr>
            <a:xfrm>
              <a:off x="8441019" y="1496559"/>
              <a:ext cx="349445" cy="253133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B013AE-7C1A-A151-C74D-C70D5B526D08}"/>
                </a:ext>
              </a:extLst>
            </p:cNvPr>
            <p:cNvSpPr txBox="1"/>
            <p:nvPr/>
          </p:nvSpPr>
          <p:spPr>
            <a:xfrm rot="5400000">
              <a:off x="7864533" y="2590768"/>
              <a:ext cx="2097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Hodge Number h11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E9AA4E6-3CFC-7FC1-24A7-C9836CE1E242}"/>
                </a:ext>
              </a:extLst>
            </p:cNvPr>
            <p:cNvGrpSpPr/>
            <p:nvPr/>
          </p:nvGrpSpPr>
          <p:grpSpPr>
            <a:xfrm>
              <a:off x="3578475" y="2866378"/>
              <a:ext cx="5358788" cy="1921331"/>
              <a:chOff x="1892606" y="0"/>
              <a:chExt cx="5358788" cy="192133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DDA43BA-0136-B367-3E25-AD26D6515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3333"/>
              <a:stretch/>
            </p:blipFill>
            <p:spPr>
              <a:xfrm>
                <a:off x="1892606" y="1578431"/>
                <a:ext cx="5358788" cy="3429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03A41F1-465A-202E-B15A-1A3D9EE4E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" r="10998" b="68158"/>
              <a:stretch/>
            </p:blipFill>
            <p:spPr>
              <a:xfrm>
                <a:off x="1892606" y="0"/>
                <a:ext cx="4769451" cy="1637791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EB4D1E-D08C-34F2-1984-ED08116C8608}"/>
                </a:ext>
              </a:extLst>
            </p:cNvPr>
            <p:cNvSpPr txBox="1"/>
            <p:nvPr/>
          </p:nvSpPr>
          <p:spPr>
            <a:xfrm>
              <a:off x="5668593" y="998818"/>
              <a:ext cx="2584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Mass: nearly scale invariant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C8A99E8-590E-024C-8495-48BC6B9892BF}"/>
                </a:ext>
              </a:extLst>
            </p:cNvPr>
            <p:cNvSpPr txBox="1"/>
            <p:nvPr/>
          </p:nvSpPr>
          <p:spPr>
            <a:xfrm>
              <a:off x="5603276" y="2977669"/>
              <a:ext cx="24086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f: log-normal ~ K </a:t>
              </a:r>
              <a:r>
                <a:rPr lang="en-US" sz="1400" dirty="0" err="1">
                  <a:solidFill>
                    <a:srgbClr val="000000"/>
                  </a:solidFill>
                  <a:latin typeface="Gill Sans Light"/>
                  <a:cs typeface="Gill Sans Light"/>
                </a:rPr>
                <a:t>eigs</a:t>
              </a:r>
              <a:endParaRPr lang="en-US" sz="1400" dirty="0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B5F447F-70E3-9934-99C2-D2DD958526CB}"/>
              </a:ext>
            </a:extLst>
          </p:cNvPr>
          <p:cNvSpPr txBox="1"/>
          <p:nvPr/>
        </p:nvSpPr>
        <p:spPr>
          <a:xfrm>
            <a:off x="5668593" y="1275684"/>
            <a:ext cx="2479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Gill Sans Light"/>
                <a:cs typeface="Gill Sans Light"/>
              </a:rPr>
              <a:t>Not shown: ~70% of m&lt;H</a:t>
            </a:r>
            <a:r>
              <a:rPr lang="en-US" sz="1400" baseline="-25000" dirty="0">
                <a:solidFill>
                  <a:srgbClr val="000000"/>
                </a:solidFill>
                <a:latin typeface="Gill Sans Light"/>
                <a:cs typeface="Gill Sans Light"/>
              </a:rPr>
              <a:t>0</a:t>
            </a:r>
            <a:r>
              <a:rPr lang="en-US" sz="1400" dirty="0">
                <a:solidFill>
                  <a:srgbClr val="000000"/>
                </a:solidFill>
                <a:latin typeface="Gill Sans Light"/>
                <a:cs typeface="Gill Sans Light"/>
              </a:rPr>
              <a:t> fields (!). Constant at large h</a:t>
            </a:r>
            <a:r>
              <a:rPr lang="en-US" sz="1400" baseline="30000" dirty="0">
                <a:solidFill>
                  <a:srgbClr val="000000"/>
                </a:solidFill>
                <a:latin typeface="Gill Sans Light"/>
                <a:cs typeface="Gill Sans Light"/>
              </a:rPr>
              <a:t>1,1</a:t>
            </a:r>
            <a:r>
              <a:rPr lang="en-US" sz="1400" dirty="0">
                <a:solidFill>
                  <a:srgbClr val="000000"/>
                </a:solidFill>
                <a:latin typeface="Gill Sans Light"/>
                <a:cs typeface="Gill Sans Light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AE9D4D-BF2A-6B53-3104-F18FC39B14A2}"/>
              </a:ext>
            </a:extLst>
          </p:cNvPr>
          <p:cNvSpPr txBox="1"/>
          <p:nvPr/>
        </p:nvSpPr>
        <p:spPr>
          <a:xfrm>
            <a:off x="4130211" y="4089344"/>
            <a:ext cx="1353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ill Sans Light"/>
                <a:cs typeface="Gill Sans Light"/>
              </a:rPr>
              <a:t>“Bunching” due to missing massless fields</a:t>
            </a:r>
          </a:p>
        </p:txBody>
      </p:sp>
    </p:spTree>
    <p:extLst>
      <p:ext uri="{BB962C8B-B14F-4D97-AF65-F5344CB8AC3E}">
        <p14:creationId xmlns:p14="http://schemas.microsoft.com/office/powerpoint/2010/main" val="37407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074A-FE40-0027-E281-8FD6F5F5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Black Hole </a:t>
            </a:r>
            <a:r>
              <a:rPr lang="en-US" dirty="0" err="1"/>
              <a:t>Superradiance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1E10E6-9384-AE79-335B-FAACBA0110EC}"/>
              </a:ext>
            </a:extLst>
          </p:cNvPr>
          <p:cNvGrpSpPr/>
          <p:nvPr/>
        </p:nvGrpSpPr>
        <p:grpSpPr>
          <a:xfrm>
            <a:off x="134063" y="872574"/>
            <a:ext cx="4307305" cy="726389"/>
            <a:chOff x="134063" y="936742"/>
            <a:chExt cx="4307305" cy="72638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125650-2AFB-0B43-664E-AD98A24D77AA}"/>
                </a:ext>
              </a:extLst>
            </p:cNvPr>
            <p:cNvSpPr txBox="1"/>
            <p:nvPr/>
          </p:nvSpPr>
          <p:spPr>
            <a:xfrm>
              <a:off x="134063" y="936742"/>
              <a:ext cx="4307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Solve for instabilities of KG equation on Kerr:</a:t>
              </a:r>
            </a:p>
            <a:p>
              <a:endParaRPr lang="en-US" dirty="0" err="1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  <p:pic>
          <p:nvPicPr>
            <p:cNvPr id="4" name="Picture 3" descr="latex-image-1.pdf">
              <a:extLst>
                <a:ext uri="{FF2B5EF4-FFF2-40B4-BE49-F238E27FC236}">
                  <a16:creationId xmlns:a16="http://schemas.microsoft.com/office/drawing/2014/main" id="{AAF1B604-A2D1-6128-AFF4-ED201EA4C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902" y="1363906"/>
              <a:ext cx="2131981" cy="2992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CD558F-C6EF-C2CE-0200-6C7B056195F9}"/>
              </a:ext>
            </a:extLst>
          </p:cNvPr>
          <p:cNvGrpSpPr/>
          <p:nvPr/>
        </p:nvGrpSpPr>
        <p:grpSpPr>
          <a:xfrm>
            <a:off x="-2009" y="1593705"/>
            <a:ext cx="4668203" cy="3507175"/>
            <a:chOff x="-2009" y="1593705"/>
            <a:chExt cx="4668203" cy="3507175"/>
          </a:xfrm>
        </p:grpSpPr>
        <p:pic>
          <p:nvPicPr>
            <p:cNvPr id="7" name="Picture 6" descr="bhsr.png">
              <a:extLst>
                <a:ext uri="{FF2B5EF4-FFF2-40B4-BE49-F238E27FC236}">
                  <a16:creationId xmlns:a16="http://schemas.microsoft.com/office/drawing/2014/main" id="{FFD83120-AEF8-BD27-7A6E-E926892E4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09" y="2705584"/>
              <a:ext cx="4668203" cy="23952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1DDDB2-40F3-9A5D-79CC-1F541608860C}"/>
                </a:ext>
              </a:extLst>
            </p:cNvPr>
            <p:cNvSpPr txBox="1"/>
            <p:nvPr/>
          </p:nvSpPr>
          <p:spPr>
            <a:xfrm>
              <a:off x="170091" y="1593705"/>
              <a:ext cx="4035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Non-relativistic limit in “tortoise </a:t>
              </a:r>
              <a:r>
                <a:rPr lang="en-US" dirty="0" err="1">
                  <a:solidFill>
                    <a:srgbClr val="000000"/>
                  </a:solidFill>
                  <a:latin typeface="Gill Sans Light"/>
                  <a:cs typeface="Gill Sans Light"/>
                </a:rPr>
                <a:t>coords</a:t>
              </a:r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”, find instability (</a:t>
              </a:r>
              <a:r>
                <a:rPr lang="en-US" dirty="0">
                  <a:solidFill>
                    <a:srgbClr val="000000"/>
                  </a:solidFill>
                  <a:latin typeface="Symbol" pitchFamily="2" charset="2"/>
                  <a:cs typeface="Gill Sans Light"/>
                </a:rPr>
                <a:t>w</a:t>
              </a:r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&lt;0):</a:t>
              </a:r>
            </a:p>
          </p:txBody>
        </p:sp>
        <p:pic>
          <p:nvPicPr>
            <p:cNvPr id="6" name="Picture 5" descr="latex-image-1.pdf">
              <a:extLst>
                <a:ext uri="{FF2B5EF4-FFF2-40B4-BE49-F238E27FC236}">
                  <a16:creationId xmlns:a16="http://schemas.microsoft.com/office/drawing/2014/main" id="{229CBA6F-920E-C825-E853-D773ECA60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58" y="2147315"/>
              <a:ext cx="3298371" cy="5877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99FDD6-EDBC-453A-04FB-5AFCC4BA15E3}"/>
                </a:ext>
              </a:extLst>
            </p:cNvPr>
            <p:cNvSpPr txBox="1"/>
            <p:nvPr/>
          </p:nvSpPr>
          <p:spPr>
            <a:xfrm>
              <a:off x="2877830" y="4359662"/>
              <a:ext cx="1749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Fig: </a:t>
              </a:r>
              <a:r>
                <a:rPr lang="en-US" sz="1200" dirty="0" err="1">
                  <a:solidFill>
                    <a:srgbClr val="000000"/>
                  </a:solidFill>
                  <a:latin typeface="Gill Sans Light"/>
                  <a:cs typeface="Gill Sans Light"/>
                </a:rPr>
                <a:t>Arvanitaki</a:t>
              </a:r>
              <a:r>
                <a:rPr lang="en-US" sz="12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 &amp; </a:t>
              </a:r>
              <a:r>
                <a:rPr lang="en-US" sz="1200" dirty="0" err="1">
                  <a:solidFill>
                    <a:srgbClr val="000000"/>
                  </a:solidFill>
                  <a:latin typeface="Gill Sans Light"/>
                  <a:cs typeface="Gill Sans Light"/>
                </a:rPr>
                <a:t>Dubovsky</a:t>
              </a:r>
              <a:r>
                <a:rPr lang="en-US" sz="12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 (2010)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7ACDCC-BC30-E3D7-58BF-5F7778CBE558}"/>
              </a:ext>
            </a:extLst>
          </p:cNvPr>
          <p:cNvSpPr txBox="1"/>
          <p:nvPr/>
        </p:nvSpPr>
        <p:spPr>
          <a:xfrm>
            <a:off x="4953000" y="4430486"/>
            <a:ext cx="4056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Resonant bosons extract spin from astrophysical BHs, if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cs typeface="Gill Sans Light"/>
              </a:rPr>
              <a:t>G</a:t>
            </a:r>
            <a:r>
              <a:rPr lang="en-US" baseline="-25000" dirty="0">
                <a:solidFill>
                  <a:srgbClr val="FF0000"/>
                </a:solidFill>
                <a:latin typeface="Gill Sans Light"/>
                <a:cs typeface="Gill Sans Light"/>
              </a:rPr>
              <a:t>SR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&gt;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  <a:cs typeface="Gill Sans Light"/>
              </a:rPr>
              <a:t>G</a:t>
            </a:r>
            <a:r>
              <a:rPr lang="en-US" baseline="-25000" dirty="0" err="1">
                <a:solidFill>
                  <a:srgbClr val="FF0000"/>
                </a:solidFill>
                <a:latin typeface="Gill Sans Light"/>
                <a:cs typeface="Gill Sans Light"/>
              </a:rPr>
              <a:t>others</a:t>
            </a:r>
            <a:endParaRPr lang="en-US" baseline="-25000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1E132-B174-4686-E63B-CA3940C924F1}"/>
              </a:ext>
            </a:extLst>
          </p:cNvPr>
          <p:cNvSpPr txBox="1"/>
          <p:nvPr/>
        </p:nvSpPr>
        <p:spPr>
          <a:xfrm>
            <a:off x="6312568" y="309266"/>
            <a:ext cx="264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Review: Brito et al (2015)</a:t>
            </a:r>
          </a:p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See 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Shiu’s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 talk for thermodynamics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F6A5D1-1438-7B06-3EFC-26AE33B67475}"/>
              </a:ext>
            </a:extLst>
          </p:cNvPr>
          <p:cNvGrpSpPr/>
          <p:nvPr/>
        </p:nvGrpSpPr>
        <p:grpSpPr>
          <a:xfrm>
            <a:off x="4731559" y="864552"/>
            <a:ext cx="4056937" cy="3541230"/>
            <a:chOff x="4731559" y="864552"/>
            <a:chExt cx="4056937" cy="35412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247E77-85E8-356C-8C3B-C1502679BB08}"/>
                </a:ext>
              </a:extLst>
            </p:cNvPr>
            <p:cNvSpPr txBox="1"/>
            <p:nvPr/>
          </p:nvSpPr>
          <p:spPr>
            <a:xfrm>
              <a:off x="4731559" y="864552"/>
              <a:ext cx="4056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Physical picture: “Penrose process/ black hole bomb”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A91187-395B-22FE-B50F-69C4A3E56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7290" y="1504603"/>
              <a:ext cx="2973969" cy="2901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19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074A-FE40-0027-E281-8FD6F5F5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Spin-0 Fields, No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baseline="30000" dirty="0"/>
              <a:t>4</a:t>
            </a:r>
            <a:r>
              <a:rPr lang="en-US" dirty="0"/>
              <a:t> Term</a:t>
            </a:r>
          </a:p>
        </p:txBody>
      </p:sp>
      <p:pic>
        <p:nvPicPr>
          <p:cNvPr id="4" name="Picture 3" descr="BHSR_combined.gif">
            <a:extLst>
              <a:ext uri="{FF2B5EF4-FFF2-40B4-BE49-F238E27FC236}">
                <a16:creationId xmlns:a16="http://schemas.microsoft.com/office/drawing/2014/main" id="{83F109BD-90AF-536E-111A-73C83C5A4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891"/>
            <a:ext cx="9144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CCA58-7B66-3355-6930-07E533D24F35}"/>
              </a:ext>
            </a:extLst>
          </p:cNvPr>
          <p:cNvSpPr txBox="1"/>
          <p:nvPr/>
        </p:nvSpPr>
        <p:spPr>
          <a:xfrm>
            <a:off x="6128083" y="483332"/>
            <a:ext cx="2783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GIF by Matthew J. Stott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CA93F-4C36-B91A-582E-D02A4C91C709}"/>
              </a:ext>
            </a:extLst>
          </p:cNvPr>
          <p:cNvSpPr txBox="1"/>
          <p:nvPr/>
        </p:nvSpPr>
        <p:spPr>
          <a:xfrm>
            <a:off x="280737" y="4628147"/>
            <a:ext cx="854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“Exclusion probability” is marginal likelihood. Statistically robust constraints (see bonus slides).</a:t>
            </a:r>
          </a:p>
        </p:txBody>
      </p:sp>
    </p:spTree>
    <p:extLst>
      <p:ext uri="{BB962C8B-B14F-4D97-AF65-F5344CB8AC3E}">
        <p14:creationId xmlns:p14="http://schemas.microsoft.com/office/powerpoint/2010/main" val="1212757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gge_spectrum_fix4.pdf">
            <a:extLst>
              <a:ext uri="{FF2B5EF4-FFF2-40B4-BE49-F238E27FC236}">
                <a16:creationId xmlns:a16="http://schemas.microsoft.com/office/drawing/2014/main" id="{EF4EF050-8674-87AD-44A2-FDE7BBAA5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4" y="216569"/>
            <a:ext cx="7854941" cy="4619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83500-2CF0-AD0A-E015-E1E65C7C60EA}"/>
              </a:ext>
            </a:extLst>
          </p:cNvPr>
          <p:cNvSpPr txBox="1"/>
          <p:nvPr/>
        </p:nvSpPr>
        <p:spPr>
          <a:xfrm>
            <a:off x="6821365" y="4835723"/>
            <a:ext cx="203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</a:rPr>
              <a:t>Stott &amp; DJEM (2018)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9EC2D-83AA-809D-D110-B6D5AC54C652}"/>
              </a:ext>
            </a:extLst>
          </p:cNvPr>
          <p:cNvSpPr txBox="1"/>
          <p:nvPr/>
        </p:nvSpPr>
        <p:spPr>
          <a:xfrm>
            <a:off x="3339698" y="678590"/>
            <a:ext cx="172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Light"/>
                <a:cs typeface="Gill Sans Light"/>
              </a:rPr>
              <a:t>Gap due to no known intermediate mass BHs</a:t>
            </a:r>
          </a:p>
        </p:txBody>
      </p:sp>
    </p:spTree>
    <p:extLst>
      <p:ext uri="{BB962C8B-B14F-4D97-AF65-F5344CB8AC3E}">
        <p14:creationId xmlns:p14="http://schemas.microsoft.com/office/powerpoint/2010/main" val="2199764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BDC227-D38B-F955-DD0F-665FDA7BE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670" y="1549842"/>
            <a:ext cx="4512130" cy="3386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10BB28-B326-FDA7-3010-2DA4E0EE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ymbol" pitchFamily="2" charset="2"/>
              </a:rPr>
              <a:t>f</a:t>
            </a:r>
            <a:r>
              <a:rPr lang="en-US" baseline="30000" dirty="0"/>
              <a:t>4</a:t>
            </a:r>
            <a:r>
              <a:rPr lang="en-US" dirty="0"/>
              <a:t> Instability: “</a:t>
            </a:r>
            <a:r>
              <a:rPr lang="en-US" dirty="0" err="1"/>
              <a:t>Bosenova</a:t>
            </a:r>
            <a:r>
              <a:rPr lang="en-US" dirty="0"/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065A8-94CB-3778-E454-4371BB78B057}"/>
              </a:ext>
            </a:extLst>
          </p:cNvPr>
          <p:cNvSpPr txBox="1"/>
          <p:nvPr/>
        </p:nvSpPr>
        <p:spPr>
          <a:xfrm>
            <a:off x="370114" y="947056"/>
            <a:ext cx="869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Bose enhanced 2-2 scattering in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superradiant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cloud can have a rate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cs typeface="Gill Sans Light"/>
              </a:rPr>
              <a:t>G</a:t>
            </a:r>
            <a:r>
              <a:rPr lang="en-US" baseline="-25000" dirty="0">
                <a:solidFill>
                  <a:srgbClr val="000000"/>
                </a:solidFill>
                <a:latin typeface="Gill Sans Light"/>
                <a:cs typeface="Gill Sans Light"/>
              </a:rPr>
              <a:t>4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&gt;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cs typeface="Gill Sans Light"/>
              </a:rPr>
              <a:t>G</a:t>
            </a:r>
            <a:r>
              <a:rPr lang="en-US" baseline="-25000" dirty="0">
                <a:solidFill>
                  <a:srgbClr val="000000"/>
                </a:solidFill>
                <a:latin typeface="Gill Sans Light"/>
                <a:cs typeface="Gill Sans Light"/>
              </a:rPr>
              <a:t>SR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. </a:t>
            </a:r>
          </a:p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Shuts off SR by cloud collapse above critical value of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cs typeface="Gill Sans Light"/>
              </a:rPr>
              <a:t>lf</a:t>
            </a:r>
            <a:r>
              <a:rPr lang="en-US" baseline="30000" dirty="0">
                <a:solidFill>
                  <a:srgbClr val="000000"/>
                </a:solidFill>
                <a:latin typeface="Gill Sans Light"/>
                <a:cs typeface="Gill Sans Light"/>
              </a:rPr>
              <a:t>4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coupling. Interpret as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cs typeface="Gill Sans Light"/>
              </a:rPr>
              <a:t>l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=m</a:t>
            </a:r>
            <a:r>
              <a:rPr lang="en-US" baseline="30000" dirty="0">
                <a:solidFill>
                  <a:srgbClr val="000000"/>
                </a:solidFill>
                <a:latin typeface="Gill Sans Light"/>
                <a:cs typeface="Gill Sans Light"/>
              </a:rPr>
              <a:t>2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/f</a:t>
            </a:r>
            <a:r>
              <a:rPr lang="en-US" baseline="30000" dirty="0">
                <a:solidFill>
                  <a:srgbClr val="000000"/>
                </a:solidFill>
                <a:latin typeface="Gill Sans Light"/>
                <a:cs typeface="Gill Sans Light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Gill Sans Light"/>
                <a:cs typeface="Gill Sans Light"/>
              </a:rPr>
              <a:t>pert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01BCC-B423-4E74-F35D-A64C90D3B916}"/>
              </a:ext>
            </a:extLst>
          </p:cNvPr>
          <p:cNvSpPr txBox="1"/>
          <p:nvPr/>
        </p:nvSpPr>
        <p:spPr>
          <a:xfrm>
            <a:off x="6128083" y="276505"/>
            <a:ext cx="2783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Yoshino &amp; Kodama (2012); </a:t>
            </a:r>
            <a:r>
              <a:rPr lang="en-US" sz="1400" dirty="0" err="1">
                <a:solidFill>
                  <a:schemeClr val="accent4"/>
                </a:solidFill>
                <a:latin typeface="Gill Sans Light"/>
                <a:cs typeface="Gill Sans Light"/>
              </a:rPr>
              <a:t>Arvanitaki</a:t>
            </a:r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 et al (2014); Stott (2018)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8C8150-2354-639D-F5CF-47ABFF093C12}"/>
              </a:ext>
            </a:extLst>
          </p:cNvPr>
          <p:cNvSpPr txBox="1"/>
          <p:nvPr/>
        </p:nvSpPr>
        <p:spPr>
          <a:xfrm>
            <a:off x="214992" y="4543799"/>
            <a:ext cx="426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ill Sans Light"/>
                <a:cs typeface="Gill Sans Light"/>
              </a:rPr>
              <a:t>Implemented here with a simple cut-off. See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cs typeface="Gill Sans Light"/>
              </a:rPr>
              <a:t>Baryakhtar</a:t>
            </a:r>
            <a:r>
              <a:rPr lang="en-US" sz="1400" dirty="0">
                <a:solidFill>
                  <a:srgbClr val="000000"/>
                </a:solidFill>
                <a:latin typeface="Gill Sans Light"/>
                <a:cs typeface="Gill Sans Light"/>
              </a:rPr>
              <a:t>+ for more advanced rate calcs. Quantitatively similar.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5D41B3-7A65-3BDE-4C8B-2BB1B4F9CBC7}"/>
              </a:ext>
            </a:extLst>
          </p:cNvPr>
          <p:cNvGrpSpPr/>
          <p:nvPr/>
        </p:nvGrpSpPr>
        <p:grpSpPr>
          <a:xfrm>
            <a:off x="351065" y="1631142"/>
            <a:ext cx="3771900" cy="1370885"/>
            <a:chOff x="351065" y="1631142"/>
            <a:chExt cx="3771900" cy="13708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98588F-FA3D-7D81-059F-B122A686F17C}"/>
                </a:ext>
              </a:extLst>
            </p:cNvPr>
            <p:cNvSpPr txBox="1"/>
            <p:nvPr/>
          </p:nvSpPr>
          <p:spPr>
            <a:xfrm>
              <a:off x="370114" y="1631142"/>
              <a:ext cx="365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Approximate excluded regions: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Stellar BHs: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F31E41-EF09-FFD0-DCBA-D52EDE822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764" y="2684527"/>
              <a:ext cx="1892300" cy="317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3A40EF-95B9-C57F-6DD9-D64192AD1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065" y="2276245"/>
              <a:ext cx="3771900" cy="304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74B189-3779-19AB-5569-B5C344EB972D}"/>
              </a:ext>
            </a:extLst>
          </p:cNvPr>
          <p:cNvGrpSpPr/>
          <p:nvPr/>
        </p:nvGrpSpPr>
        <p:grpSpPr>
          <a:xfrm>
            <a:off x="274866" y="3243114"/>
            <a:ext cx="3771900" cy="1112080"/>
            <a:chOff x="274866" y="3243114"/>
            <a:chExt cx="3771900" cy="11120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B582BA-6E7E-3A42-AF5E-DA67D36B1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2764" y="4037694"/>
              <a:ext cx="1892300" cy="3175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769F70-6BFD-4CF2-B962-9F884B977F7A}"/>
                </a:ext>
              </a:extLst>
            </p:cNvPr>
            <p:cNvSpPr txBox="1"/>
            <p:nvPr/>
          </p:nvSpPr>
          <p:spPr>
            <a:xfrm>
              <a:off x="370113" y="3243114"/>
              <a:ext cx="2547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Supermassive (SM) BHs: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A58122-56DF-F7A7-0A85-78520CB0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866" y="3685803"/>
              <a:ext cx="37719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31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ADE0A-6EC8-63AA-E0B5-A9D53B2F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Constraints on IIB CY </a:t>
            </a:r>
            <a:r>
              <a:rPr lang="en-US" dirty="0" err="1"/>
              <a:t>Vacua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2BB4F9-52C4-F344-AF26-9172BC5B4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875" y="1307577"/>
            <a:ext cx="5550313" cy="3780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45FB84-CAFA-7C13-ADA9-1A9A07C2F7AE}"/>
              </a:ext>
            </a:extLst>
          </p:cNvPr>
          <p:cNvSpPr txBox="1"/>
          <p:nvPr/>
        </p:nvSpPr>
        <p:spPr>
          <a:xfrm>
            <a:off x="6803573" y="468085"/>
            <a:ext cx="2144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Gill Sans Light"/>
                <a:cs typeface="Gill Sans Light"/>
              </a:rPr>
              <a:t>Mehta, DJEM et al (2021)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01367-3D23-A3FC-7CD4-3C94838F86B3}"/>
              </a:ext>
            </a:extLst>
          </p:cNvPr>
          <p:cNvSpPr txBox="1"/>
          <p:nvPr/>
        </p:nvSpPr>
        <p:spPr>
          <a:xfrm>
            <a:off x="380998" y="874521"/>
            <a:ext cx="876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Ensemble of O(10</a:t>
            </a:r>
            <a:r>
              <a:rPr lang="en-US" baseline="30000" dirty="0">
                <a:solidFill>
                  <a:srgbClr val="000000"/>
                </a:solidFill>
                <a:latin typeface="Gill Sans Light"/>
                <a:cs typeface="Gill Sans Light"/>
              </a:rPr>
              <a:t>5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) CYs. All up to h11=5. 100 per h11 up to 176. Up to 100 per h11 to 491.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CACD0-B000-C3FE-BB41-F738CD670C69}"/>
              </a:ext>
            </a:extLst>
          </p:cNvPr>
          <p:cNvSpPr txBox="1"/>
          <p:nvPr/>
        </p:nvSpPr>
        <p:spPr>
          <a:xfrm>
            <a:off x="6399329" y="2220686"/>
            <a:ext cx="1796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Trend easily understood from falling K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</a:rPr>
              <a:t>eigs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 at large volume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Bosenova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  <a:sym typeface="Wingdings" pitchFamily="2" charset="2"/>
              </a:rPr>
              <a:t> shut-off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D60E9-4D2D-B5AC-1177-83D074190BE2}"/>
              </a:ext>
            </a:extLst>
          </p:cNvPr>
          <p:cNvSpPr txBox="1"/>
          <p:nvPr/>
        </p:nvSpPr>
        <p:spPr>
          <a:xfrm>
            <a:off x="287676" y="2061235"/>
            <a:ext cx="2209798" cy="1938992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Gill Sans Light"/>
                <a:cs typeface="Gill Sans Light"/>
              </a:rPr>
              <a:t>The first rigorous use of the “</a:t>
            </a:r>
            <a:r>
              <a:rPr lang="en-US" sz="2400" dirty="0" err="1">
                <a:solidFill>
                  <a:srgbClr val="FF0000"/>
                </a:solidFill>
                <a:latin typeface="Gill Sans Light"/>
                <a:cs typeface="Gill Sans Light"/>
              </a:rPr>
              <a:t>axiverse</a:t>
            </a:r>
            <a:r>
              <a:rPr lang="en-US" sz="2400" dirty="0">
                <a:solidFill>
                  <a:srgbClr val="FF0000"/>
                </a:solidFill>
                <a:latin typeface="Gill Sans Light"/>
                <a:cs typeface="Gill Sans Light"/>
              </a:rPr>
              <a:t>” idea to test string theory.</a:t>
            </a:r>
          </a:p>
        </p:txBody>
      </p:sp>
    </p:spTree>
    <p:extLst>
      <p:ext uri="{BB962C8B-B14F-4D97-AF65-F5344CB8AC3E}">
        <p14:creationId xmlns:p14="http://schemas.microsoft.com/office/powerpoint/2010/main" val="30434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000000"/>
            </a:solidFill>
            <a:latin typeface="Gill Sans Light"/>
            <a:cs typeface="Gill Sans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25169</TotalTime>
  <Words>1484</Words>
  <Application>Microsoft Macintosh PowerPoint</Application>
  <PresentationFormat>On-screen Show (16:9)</PresentationFormat>
  <Paragraphs>145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Gill Sans Light</vt:lpstr>
      <vt:lpstr>Gill Sans MT</vt:lpstr>
      <vt:lpstr>Symbol</vt:lpstr>
      <vt:lpstr>Default Theme</vt:lpstr>
      <vt:lpstr>Constraining the KS Axiverse with Astrophysics</vt:lpstr>
      <vt:lpstr>Collaborators</vt:lpstr>
      <vt:lpstr>The KS Axiverse</vt:lpstr>
      <vt:lpstr>Axion Spectra</vt:lpstr>
      <vt:lpstr>Black Hole Superradiance</vt:lpstr>
      <vt:lpstr>Spin-0 Fields, No f4 Term</vt:lpstr>
      <vt:lpstr>PowerPoint Presentation</vt:lpstr>
      <vt:lpstr>f4 Instability: “Bosenova”</vt:lpstr>
      <vt:lpstr>Constraints on IIB CY Vacua</vt:lpstr>
      <vt:lpstr>Beyond Superradiance</vt:lpstr>
      <vt:lpstr>PowerPoint Presentation</vt:lpstr>
      <vt:lpstr>PowerPoint Presentation</vt:lpstr>
      <vt:lpstr>Visible Sector Couplings</vt:lpstr>
      <vt:lpstr>X-ray Spectrum Oscillations</vt:lpstr>
      <vt:lpstr>Freeze-in DM &amp; Decays</vt:lpstr>
      <vt:lpstr>(very) Preliminary Results</vt:lpstr>
      <vt:lpstr>PowerPoint Presentation</vt:lpstr>
      <vt:lpstr>PowerPoint Presentation</vt:lpstr>
      <vt:lpstr>Speculations and Hopes</vt:lpstr>
      <vt:lpstr>PowerPoint Presentation</vt:lpstr>
      <vt:lpstr>Backup slides</vt:lpstr>
      <vt:lpstr>Statistical Approaches to BHSR</vt:lpstr>
      <vt:lpstr>Fuzzy Dark Matter</vt:lpstr>
      <vt:lpstr>LISA and Intermediate Mass BHs</vt:lpstr>
      <vt:lpstr>Volume-h11 Trend in KS Axiverse</vt:lpstr>
      <vt:lpstr>Dark Radiation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meV QCD Axion</dc:title>
  <dc:creator>David</dc:creator>
  <cp:lastModifiedBy>Marsh, David</cp:lastModifiedBy>
  <cp:revision>530</cp:revision>
  <dcterms:created xsi:type="dcterms:W3CDTF">2020-06-18T10:26:12Z</dcterms:created>
  <dcterms:modified xsi:type="dcterms:W3CDTF">2022-07-06T17:47:04Z</dcterms:modified>
</cp:coreProperties>
</file>